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4" r:id="rId3"/>
    <p:sldId id="272" r:id="rId4"/>
    <p:sldId id="273" r:id="rId5"/>
    <p:sldId id="275" r:id="rId6"/>
    <p:sldId id="282" r:id="rId7"/>
    <p:sldId id="283" r:id="rId8"/>
    <p:sldId id="284" r:id="rId9"/>
    <p:sldId id="287" r:id="rId10"/>
    <p:sldId id="290" r:id="rId11"/>
    <p:sldId id="291" r:id="rId12"/>
    <p:sldId id="288" r:id="rId13"/>
    <p:sldId id="289" r:id="rId14"/>
    <p:sldId id="292" r:id="rId15"/>
    <p:sldId id="278" r:id="rId16"/>
    <p:sldId id="280" r:id="rId17"/>
    <p:sldId id="281" r:id="rId1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929E-CC2E-4721-982D-3B33B5586EB0}" type="datetimeFigureOut">
              <a:rPr lang="lt-LT" smtClean="0"/>
              <a:t>2022-12-21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E780B-042D-42B2-BE76-B888D87600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004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E780B-042D-42B2-BE76-B888D8760074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164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CD77-EDD8-4ABF-B872-A2959B6AB61A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154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29E06-775C-4AD1-95DB-35ECD39FE93C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907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EF65-1CCF-4FD0-B632-8CD73BF5CB2E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1022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15CF8-84EF-4629-A1A5-B74BB4509BE5}" type="datetime1">
              <a:rPr lang="lt-LT" smtClean="0"/>
              <a:t>2022-12-21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399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D1A77-203C-4B3D-B10E-BE0B6777298C}" type="datetime1">
              <a:rPr lang="lt-LT" smtClean="0"/>
              <a:t>2022-12-21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345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5B85-23CA-4399-AA97-E64441DB4A2D}" type="datetime1">
              <a:rPr lang="lt-LT" smtClean="0"/>
              <a:t>2022-12-21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015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5641-46EC-4E75-A5D1-C389A34A412E}" type="datetime1">
              <a:rPr lang="lt-LT" smtClean="0"/>
              <a:t>2022-12-21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007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D17E-D937-4513-807F-47422ED21825}" type="datetime1">
              <a:rPr lang="lt-LT" smtClean="0"/>
              <a:t>2022-12-21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2532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D31BE-1E49-4F41-80E1-EF63AD07D295}" type="datetime1">
              <a:rPr lang="lt-LT" smtClean="0"/>
              <a:t>2022-12-21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139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1FA42-CF7C-40E2-A16A-C3C7D30FF36A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282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0981-8115-4E38-90F5-ACC15680E46B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240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97B90-2412-4DE0-9F86-3173F32573C2}" type="datetime1">
              <a:rPr lang="lt-LT" smtClean="0"/>
              <a:t>2022-12-21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/>
              <a:t>2017 m. gegužės 25 d.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D1E6C-CF56-48E5-8F6A-31FFCBCB75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113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409700" y="893762"/>
            <a:ext cx="9144000" cy="2257211"/>
          </a:xfrm>
        </p:spPr>
        <p:txBody>
          <a:bodyPr>
            <a:normAutofit fontScale="90000"/>
          </a:bodyPr>
          <a:lstStyle/>
          <a:p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sz="4900" b="1" dirty="0"/>
              <a:t>Telšių rajono suaugusiųjų švietėjų kvalifikacijos tobulinimo/</a:t>
            </a:r>
            <a:r>
              <a:rPr lang="lt-LT" sz="4900" b="1" dirty="0" err="1"/>
              <a:t>si</a:t>
            </a:r>
            <a:r>
              <a:rPr lang="lt-LT" sz="4900" b="1" dirty="0"/>
              <a:t>  poreikio tyrimas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67016" y="3283208"/>
            <a:ext cx="8674443" cy="2940907"/>
          </a:xfrm>
        </p:spPr>
        <p:txBody>
          <a:bodyPr>
            <a:normAutofit/>
          </a:bodyPr>
          <a:lstStyle/>
          <a:p>
            <a:pPr algn="l"/>
            <a:endParaRPr lang="lt-LT" dirty="0"/>
          </a:p>
          <a:p>
            <a:pPr algn="l"/>
            <a:endParaRPr lang="lt-LT" dirty="0"/>
          </a:p>
          <a:p>
            <a:pPr algn="l"/>
            <a:endParaRPr lang="lt-LT" dirty="0"/>
          </a:p>
          <a:p>
            <a:pPr algn="l"/>
            <a:endParaRPr lang="lt-LT" dirty="0"/>
          </a:p>
          <a:p>
            <a:pPr algn="l"/>
            <a:r>
              <a:rPr lang="lt-LT" dirty="0"/>
              <a:t>Vykdytojas - Telšių švietimo centras                   </a:t>
            </a:r>
          </a:p>
          <a:p>
            <a:pPr algn="l"/>
            <a:r>
              <a:rPr lang="lt-LT" dirty="0"/>
              <a:t>Tyrimą atliko Rita </a:t>
            </a:r>
            <a:r>
              <a:rPr lang="lt-LT" dirty="0" err="1"/>
              <a:t>Vargalytė</a:t>
            </a:r>
            <a:r>
              <a:rPr lang="lt-LT" dirty="0"/>
              <a:t>, Telšių švietimo centro direktorė</a:t>
            </a:r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E0A771A-58EF-4519-8F5A-E52DC6321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60" y="368301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0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927279"/>
            <a:ext cx="10515600" cy="1390918"/>
          </a:xfrm>
        </p:spPr>
        <p:txBody>
          <a:bodyPr/>
          <a:lstStyle/>
          <a:p>
            <a:pPr algn="ctr"/>
            <a:r>
              <a:rPr lang="lt-LT" b="1" dirty="0"/>
              <a:t>Tyrimo tikslas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318197"/>
            <a:ext cx="10515600" cy="3858766"/>
          </a:xfrm>
        </p:spPr>
        <p:txBody>
          <a:bodyPr/>
          <a:lstStyle/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r>
              <a:rPr lang="lt-LT" dirty="0"/>
              <a:t>Nustatyti  Telšių rajono suaugusiųjų švietėjų kvalifikacijos tobulinimo poreikį</a:t>
            </a: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2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9D01AE7-F3B4-40AA-BD0A-7DE14EDDA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05" y="140827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5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Tyrimo metodika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Tyrimo metodas - anketinė apklausa</a:t>
            </a:r>
          </a:p>
          <a:p>
            <a:r>
              <a:rPr lang="lt-LT" dirty="0"/>
              <a:t>Anketa patalpinta  ,,Google Formos“ internetinėje platformoje</a:t>
            </a:r>
            <a:endParaRPr lang="lt-LT" b="1" dirty="0"/>
          </a:p>
          <a:p>
            <a:r>
              <a:rPr lang="lt-LT" dirty="0"/>
              <a:t>Anketos tiesiogine nuoroda pasidalinta su  40 neformaliojo suaugusiųjų švietėjais, kurie  dalyvauja Telšių rajono savivaldybės neformaliojo suaugusiųjų švietimo veiklose </a:t>
            </a:r>
          </a:p>
          <a:p>
            <a:r>
              <a:rPr lang="lt-LT" dirty="0"/>
              <a:t>Respondentai – </a:t>
            </a:r>
            <a:r>
              <a:rPr lang="lt-LT" b="1" dirty="0"/>
              <a:t>34</a:t>
            </a:r>
            <a:r>
              <a:rPr lang="lt-LT" dirty="0"/>
              <a:t> Telšių rajono savivaldybėje dirbantys suaugusiųjų švietėjai (18-84 m.)</a:t>
            </a:r>
          </a:p>
          <a:p>
            <a:r>
              <a:rPr lang="lt-LT" dirty="0"/>
              <a:t>Tyrimo trukmė: 2019 m. gruodžio </a:t>
            </a:r>
            <a:r>
              <a:rPr lang="lt-LT" b="1" dirty="0"/>
              <a:t> 10 – 31 d.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3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C7F09E8-5525-4696-B0DC-21AB35178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18" y="365125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1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Tyrimo anketą* parengė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lt-LT" dirty="0"/>
              <a:t>Telšių švietimo centro direktorė Rita </a:t>
            </a:r>
            <a:r>
              <a:rPr lang="lt-LT" dirty="0" err="1"/>
              <a:t>Vargalytė</a:t>
            </a:r>
            <a:endParaRPr lang="lt-LT" dirty="0"/>
          </a:p>
          <a:p>
            <a:pPr marL="457200" lvl="1" indent="0">
              <a:buNone/>
            </a:pPr>
            <a:r>
              <a:rPr lang="lt-LT" dirty="0"/>
              <a:t>* </a:t>
            </a:r>
            <a:r>
              <a:rPr lang="lt-LT" sz="1600" dirty="0"/>
              <a:t>Tyrimo instrumentas parengtas remiantis  </a:t>
            </a:r>
            <a:r>
              <a:rPr lang="lt-LT" sz="1600" dirty="0" err="1"/>
              <a:t>andragogo</a:t>
            </a:r>
            <a:r>
              <a:rPr lang="lt-LT" sz="1600" dirty="0"/>
              <a:t> profesinės veiklos aprašu (Pritarta Lietuvos Respublikos švietimo ir mokslo ministro 2013 m. spalio 22 d. įsakymu Nr. V-996)</a:t>
            </a:r>
            <a:br>
              <a:rPr lang="lt-LT" sz="1600" dirty="0"/>
            </a:br>
            <a:r>
              <a:rPr lang="lt-LT" sz="1600" dirty="0"/>
              <a:t> </a:t>
            </a:r>
            <a:endParaRPr lang="lt-LT" dirty="0"/>
          </a:p>
          <a:p>
            <a:pPr lvl="1"/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4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367E535-BAC5-49DC-BA19-476C2DB3B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0" y="451965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0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38014"/>
          </a:xfrm>
        </p:spPr>
        <p:txBody>
          <a:bodyPr/>
          <a:lstStyle/>
          <a:p>
            <a:pPr algn="ctr"/>
            <a:r>
              <a:rPr lang="lt-LT" b="1" dirty="0"/>
              <a:t>Tyrimo rezultatai</a:t>
            </a: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5</a:t>
            </a:fld>
            <a:endParaRPr lang="lt-LT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DE45BF52-B4CC-4271-B0DD-2303EFBFB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34" y="535855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62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>
            <a:extLst>
              <a:ext uri="{FF2B5EF4-FFF2-40B4-BE49-F238E27FC236}">
                <a16:creationId xmlns:a16="http://schemas.microsoft.com/office/drawing/2014/main" id="{E48B53B8-10E5-4A36-89B7-8FC2CA48A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896190" cy="786452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4038600" y="6310312"/>
            <a:ext cx="4114800" cy="365125"/>
          </a:xfrm>
        </p:spPr>
        <p:txBody>
          <a:bodyPr/>
          <a:lstStyle/>
          <a:p>
            <a:endParaRPr lang="lt-LT" dirty="0"/>
          </a:p>
          <a:p>
            <a:r>
              <a:rPr lang="lt-LT" dirty="0"/>
              <a:t>.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6</a:t>
            </a:fld>
            <a:endParaRPr lang="lt-LT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674F27E8-580E-4516-B7E3-32241BEB3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49223"/>
          <a:stretch/>
        </p:blipFill>
        <p:spPr>
          <a:xfrm>
            <a:off x="1561422" y="1690688"/>
            <a:ext cx="8341083" cy="401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3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19D5F6C-93C9-4EBD-B3FC-5183526C5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14" y="365125"/>
            <a:ext cx="896190" cy="786452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7</a:t>
            </a:fld>
            <a:endParaRPr lang="lt-LT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D58EFC73-1990-4BD4-9771-8F0FC2AA65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0391"/>
          <a:stretch/>
        </p:blipFill>
        <p:spPr>
          <a:xfrm>
            <a:off x="1501834" y="1946781"/>
            <a:ext cx="8221007" cy="387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4646F0F-9BF8-4007-8022-3F0557FD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63" y="904236"/>
            <a:ext cx="896190" cy="786452"/>
          </a:xfrm>
          <a:prstGeom prst="rect">
            <a:avLst/>
          </a:prstGeom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8</a:t>
            </a:fld>
            <a:endParaRPr lang="lt-LT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9445B484-2243-4E90-9AAB-89C93D3A2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9599" y="1939151"/>
            <a:ext cx="101728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9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CDBD6C-0A8E-4DD1-AA74-BF7E068C5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b="1" dirty="0"/>
              <a:t>   </a:t>
            </a:r>
            <a:r>
              <a:rPr lang="lt-LT" sz="3200" b="1" dirty="0"/>
              <a:t>6 pagrindinės kompetencijos, kurias norėtų tobulinti suaugusiųjų švietėjai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220A331C-49FB-45B8-AB56-A54C177D2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3680"/>
            <a:ext cx="10515600" cy="4351338"/>
          </a:xfrm>
        </p:spPr>
        <p:txBody>
          <a:bodyPr/>
          <a:lstStyle/>
          <a:p>
            <a:r>
              <a:rPr lang="lt-LT" dirty="0"/>
              <a:t>Besimokančiųjų motyvavimas ir jų poreikio mokytis visą gyvenimą skatinimas – (18) </a:t>
            </a:r>
            <a:r>
              <a:rPr lang="lt-LT" dirty="0">
                <a:solidFill>
                  <a:srgbClr val="FF0000"/>
                </a:solidFill>
              </a:rPr>
              <a:t>52,9 proc.</a:t>
            </a:r>
          </a:p>
          <a:p>
            <a:r>
              <a:rPr lang="lt-LT" dirty="0"/>
              <a:t>Projektų valdymas (15) </a:t>
            </a:r>
            <a:r>
              <a:rPr lang="lt-LT" dirty="0">
                <a:solidFill>
                  <a:srgbClr val="FF0000"/>
                </a:solidFill>
              </a:rPr>
              <a:t>44,1 proc.</a:t>
            </a:r>
          </a:p>
          <a:p>
            <a:r>
              <a:rPr lang="lt-LT" dirty="0"/>
              <a:t>Mokymo ir mokymo/</a:t>
            </a:r>
            <a:r>
              <a:rPr lang="lt-LT" dirty="0" err="1"/>
              <a:t>si</a:t>
            </a:r>
            <a:r>
              <a:rPr lang="lt-LT" dirty="0"/>
              <a:t> programų suaugusiesiems rengimas (14) </a:t>
            </a:r>
            <a:r>
              <a:rPr lang="lt-LT" dirty="0">
                <a:solidFill>
                  <a:srgbClr val="FF0000"/>
                </a:solidFill>
              </a:rPr>
              <a:t>41,2 proc.</a:t>
            </a:r>
          </a:p>
          <a:p>
            <a:r>
              <a:rPr lang="lt-LT" dirty="0"/>
              <a:t>Besimokančiųjų psichologinių ypatumų išmanymas (12) </a:t>
            </a:r>
            <a:r>
              <a:rPr lang="lt-LT" dirty="0">
                <a:solidFill>
                  <a:srgbClr val="FF0000"/>
                </a:solidFill>
              </a:rPr>
              <a:t>35,3 proc. </a:t>
            </a:r>
          </a:p>
          <a:p>
            <a:r>
              <a:rPr lang="lt-LT" dirty="0"/>
              <a:t>Mokymosi paslaugų suaugusiesiems kokybės tyrimas (11) </a:t>
            </a:r>
            <a:r>
              <a:rPr lang="lt-LT" dirty="0">
                <a:solidFill>
                  <a:srgbClr val="FF0000"/>
                </a:solidFill>
              </a:rPr>
              <a:t>32,4 proc.</a:t>
            </a:r>
          </a:p>
          <a:p>
            <a:r>
              <a:rPr lang="lt-LT" dirty="0"/>
              <a:t>Šiuolaikinių technologijų panaudojimas mokymo/</a:t>
            </a:r>
            <a:r>
              <a:rPr lang="lt-LT" dirty="0" err="1"/>
              <a:t>si</a:t>
            </a:r>
            <a:r>
              <a:rPr lang="lt-LT" dirty="0"/>
              <a:t> organizavimui (11) </a:t>
            </a:r>
            <a:r>
              <a:rPr lang="lt-LT" dirty="0">
                <a:solidFill>
                  <a:srgbClr val="FF0000"/>
                </a:solidFill>
              </a:rPr>
              <a:t>32,4 proc.</a:t>
            </a:r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95344D5-6165-4F54-B681-3C270DE1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B1FA0294-15C6-4791-999D-A2C9B71D6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4" y="143793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77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A27214-00FC-4ADD-9FE1-2BBB52BB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200" b="1" dirty="0"/>
              <a:t>Respondentų atsakymai į klausimą ,,Su kokiomis pagrindinėmis problemomis susiduriate organizuodami suaugusiųjų mokymą/</a:t>
            </a:r>
            <a:r>
              <a:rPr lang="lt-LT" sz="3200" b="1" dirty="0" err="1"/>
              <a:t>si</a:t>
            </a:r>
            <a:r>
              <a:rPr lang="lt-LT" sz="3200" b="1" dirty="0"/>
              <a:t>?“ (1)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9CC28A8-3FB8-4544-BA6B-8C0FDDF0C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25169" cy="4351338"/>
          </a:xfrm>
        </p:spPr>
        <p:txBody>
          <a:bodyPr>
            <a:normAutofit/>
          </a:bodyPr>
          <a:lstStyle/>
          <a:p>
            <a:r>
              <a:rPr lang="lt-LT" dirty="0"/>
              <a:t>Dalyvių motyvacija (labiausiai)</a:t>
            </a:r>
          </a:p>
          <a:p>
            <a:r>
              <a:rPr lang="lt-LT" dirty="0"/>
              <a:t>Suaugusiųjų atsakomybės stoka (pažada dalyvauti ir nepranešę neatvyksta)</a:t>
            </a:r>
          </a:p>
          <a:p>
            <a:r>
              <a:rPr lang="lt-LT" dirty="0"/>
              <a:t>Besimokančiųjų pažinimas pagal jų priklausymą socialinei grupei ir pagal jų turimą išsilavinimą</a:t>
            </a:r>
          </a:p>
          <a:p>
            <a:r>
              <a:rPr lang="lt-LT" dirty="0"/>
              <a:t>Reikiamo klausytojų skaičiaus surinkimas</a:t>
            </a:r>
          </a:p>
          <a:p>
            <a:r>
              <a:rPr lang="lt-LT" dirty="0"/>
              <a:t>Visuomenės abejingas požiūris į suaugusiųjų švietimą </a:t>
            </a:r>
          </a:p>
          <a:p>
            <a:r>
              <a:rPr lang="lt-LT" dirty="0"/>
              <a:t>Formalaus ugdymo bendrųjų programų pritaikymas suaugusiųjų besimokančiųjų poreikiams</a:t>
            </a:r>
          </a:p>
          <a:p>
            <a:r>
              <a:rPr lang="lt-LT" dirty="0"/>
              <a:t> Mokymosi bazės (vietos, įrangos ir kt.) stoka</a:t>
            </a:r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B590949-3947-4739-ACAF-782A969E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24E070D4-59D1-4883-B301-D8FA369F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10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6D8FE385-C29C-4CF5-B7A8-56AC408D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4" y="66071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89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FE3D1EF-F2CA-41E5-8902-81818DD6B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758" y="2560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/>
              <a:t>Respondentų atsakymai į klausimą ,,Su kokiomis pagrindinėmis problemomis susiduriate organizuodami suaugusiųjų mokymą/</a:t>
            </a:r>
            <a:r>
              <a:rPr lang="lt-LT" sz="3200" b="1" dirty="0" err="1"/>
              <a:t>si</a:t>
            </a:r>
            <a:r>
              <a:rPr lang="lt-LT" sz="3200" b="1" dirty="0"/>
              <a:t>?“ (2)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82EB4ED-4D8D-40A1-9708-15466A59F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i="1" dirty="0"/>
              <a:t>,,Suaugusiųjų švietimo politikos Lietuvoje, rajone per menkas suvokimas ir pripažinimas, kas sąlygoja politikų, valdžios institucijų šios politikos vykdymo ignoravimą“</a:t>
            </a:r>
          </a:p>
          <a:p>
            <a:r>
              <a:rPr lang="lt-LT" i="1" dirty="0"/>
              <a:t>,,Nenuoseklus ir per mažas finansų skyrimas suaugusiųjų mokymui/</a:t>
            </a:r>
            <a:r>
              <a:rPr lang="lt-LT" i="1" dirty="0" err="1"/>
              <a:t>si</a:t>
            </a:r>
            <a:r>
              <a:rPr lang="lt-LT" i="1" dirty="0"/>
              <a:t> (ypač mokant </a:t>
            </a:r>
            <a:r>
              <a:rPr lang="lt-LT" i="1" dirty="0" err="1"/>
              <a:t>andragogams</a:t>
            </a:r>
            <a:r>
              <a:rPr lang="lt-LT" i="1" dirty="0"/>
              <a:t> už jų darbą)“</a:t>
            </a:r>
          </a:p>
          <a:p>
            <a:r>
              <a:rPr lang="lt-LT" i="1" dirty="0"/>
              <a:t>,,Per dideli biurokratiniai reikalavimai rengiant ir vykdant programas ir projektus, skirtus suaugusiųjų švietimui“</a:t>
            </a:r>
          </a:p>
          <a:p>
            <a:r>
              <a:rPr lang="lt-LT" i="1" dirty="0"/>
              <a:t>,,Menkos suaugusiųjų finansinės galimybės“</a:t>
            </a:r>
          </a:p>
          <a:p>
            <a:r>
              <a:rPr lang="lt-LT" i="1" dirty="0"/>
              <a:t>,,Per mažas tarpinstitucinis bendradarbiavimas teikiant suaugusiųjų švietimą“</a:t>
            </a:r>
          </a:p>
          <a:p>
            <a:r>
              <a:rPr lang="lt-LT" i="1" dirty="0"/>
              <a:t>,,Per mažai informacijos, sklaidos apie suaugusiųjų švietimą vietos rinkoje“</a:t>
            </a:r>
          </a:p>
          <a:p>
            <a:r>
              <a:rPr lang="lt-LT" i="1" dirty="0"/>
              <a:t>,,Laiko trūkumas suaugusiųjų švietimo organizavimui“</a:t>
            </a:r>
          </a:p>
          <a:p>
            <a:r>
              <a:rPr lang="lt-LT" i="1" dirty="0"/>
              <a:t>,,Žmonės įpranta gauti nemokamus ir labai siūlomus mokymus ir nebededa pastangų ieškoti ar mokėti už mokymus“</a:t>
            </a:r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98AC933-DDBC-4BAE-A62D-D65FE1FD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  <a:p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419F9F98-97B3-4BC8-B2A1-24DBF490D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11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61237B9-BB31-4836-9211-3017C21A5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47" y="256068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60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84FEB7B-6325-4C0A-A463-121C1903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369" y="3147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/>
              <a:t>Respondentų atsakymai į klausimą ,,Su kokiomis pagrindinėmis problemomis susiduriate organizuodami suaugusiųjų mokymą/</a:t>
            </a:r>
            <a:r>
              <a:rPr lang="lt-LT" sz="3200" b="1" dirty="0" err="1"/>
              <a:t>si</a:t>
            </a:r>
            <a:r>
              <a:rPr lang="lt-LT" sz="3200" b="1" dirty="0"/>
              <a:t>?“ (3)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5FD1A11-42E1-46EB-856B-2654AF821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Žinių apie projektų rašymą trūkumas</a:t>
            </a:r>
          </a:p>
          <a:p>
            <a:r>
              <a:rPr lang="lt-LT" dirty="0"/>
              <a:t>Gebėjimų naudotis šiuolaikinėmis technologijomis stoka</a:t>
            </a:r>
          </a:p>
          <a:p>
            <a:r>
              <a:rPr lang="lt-LT" dirty="0"/>
              <a:t>Grįžtamojo ryšio stoka</a:t>
            </a:r>
          </a:p>
          <a:p>
            <a:r>
              <a:rPr lang="lt-LT" dirty="0"/>
              <a:t>,,</a:t>
            </a:r>
            <a:r>
              <a:rPr lang="lt-LT" i="1" dirty="0"/>
              <a:t>Daug laiko sugaištama ruošiantis, mažokai metodinės ir dalykinės medžiagos“</a:t>
            </a:r>
          </a:p>
          <a:p>
            <a:r>
              <a:rPr lang="lt-LT" dirty="0"/>
              <a:t>Psichologinių žinių trūkumas bendraujant su neįgaliais suaugusiaisiais</a:t>
            </a:r>
          </a:p>
          <a:p>
            <a:r>
              <a:rPr lang="lt-LT" dirty="0"/>
              <a:t>Aktualių, praktinių renginių bei lektorių - </a:t>
            </a:r>
            <a:r>
              <a:rPr lang="lt-LT" dirty="0" err="1"/>
              <a:t>andragogų</a:t>
            </a:r>
            <a:r>
              <a:rPr lang="lt-LT" dirty="0"/>
              <a:t> stoka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C2AF7D9-3136-451E-85F0-2480F71ED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37F7E363-5EFE-4F22-8D41-286E51B0F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79" y="191120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4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4F50114-8099-43A1-AEB8-DA747FCF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90" y="4103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/>
              <a:t>Respondentų atsakymai į klausimą ,,Kas galėtų Jums padėti jį atlikti efektyviau?“ (1)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2485F87-335E-4249-AF4B-8455176C1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t-LT" dirty="0"/>
          </a:p>
          <a:p>
            <a:r>
              <a:rPr lang="lt-LT" dirty="0"/>
              <a:t>Didesnis politikų dėmesys</a:t>
            </a:r>
          </a:p>
          <a:p>
            <a:r>
              <a:rPr lang="lt-LT" dirty="0"/>
              <a:t>Pastovi finansinė parama iš valstybės, savivaldybės suaugusiųjų mokymui/</a:t>
            </a:r>
            <a:r>
              <a:rPr lang="lt-LT" dirty="0" err="1"/>
              <a:t>si</a:t>
            </a:r>
            <a:r>
              <a:rPr lang="lt-LT" dirty="0"/>
              <a:t> (pinigai, mokymosi krepšelis kiekvienam suaugusiajam ir pan.)</a:t>
            </a:r>
          </a:p>
          <a:p>
            <a:r>
              <a:rPr lang="lt-LT" dirty="0"/>
              <a:t>Verslo parama</a:t>
            </a:r>
          </a:p>
          <a:p>
            <a:r>
              <a:rPr lang="lt-LT" dirty="0"/>
              <a:t>Suaugusiųjų švietimo marketingo, reklaminių priemonių panaudojimas</a:t>
            </a:r>
          </a:p>
          <a:p>
            <a:r>
              <a:rPr lang="lt-LT" dirty="0"/>
              <a:t>Geroji besimokančiųjų suaugusiųjų patirties sklaida (konferencijų, mugių, parodų organizavimas)</a:t>
            </a:r>
          </a:p>
          <a:p>
            <a:r>
              <a:rPr lang="lt-LT" dirty="0"/>
              <a:t>Galimybė paskirti daugiau laiko suaugusiųjų švietimui </a:t>
            </a:r>
          </a:p>
          <a:p>
            <a:r>
              <a:rPr lang="lt-LT" dirty="0"/>
              <a:t>Besimokančiųjų motyvacija</a:t>
            </a:r>
          </a:p>
          <a:p>
            <a:r>
              <a:rPr lang="lt-LT" dirty="0"/>
              <a:t>Kolegų palaikymas</a:t>
            </a:r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48C517A-31F2-4B0D-9E06-E447816B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35CCBA0F-E220-48E4-8DB9-DE337DF43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16" y="286697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5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5A7D885-7E2A-410C-903F-607CDE175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/>
              <a:t>Respondentų atsakymai į klausimą ,,Kas galėtų Jums padėti jį atlikti efektyviau?“ (2)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01CAA87-C20A-4CB9-94EA-1B6C19B7C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Asmeninis profesinis tobulėjimas </a:t>
            </a:r>
          </a:p>
          <a:p>
            <a:r>
              <a:rPr lang="lt-LT" dirty="0"/>
              <a:t>Tikslingesnis tarpinstitucinis bendradarbiavimas</a:t>
            </a:r>
          </a:p>
          <a:p>
            <a:r>
              <a:rPr lang="lt-LT" dirty="0"/>
              <a:t>Telšių švietimo centras</a:t>
            </a:r>
          </a:p>
          <a:p>
            <a:r>
              <a:rPr lang="lt-LT" dirty="0"/>
              <a:t>Seminarai, mokymai, skirti </a:t>
            </a:r>
            <a:r>
              <a:rPr lang="lt-LT" dirty="0" err="1"/>
              <a:t>andragogams</a:t>
            </a:r>
            <a:endParaRPr lang="lt-LT" dirty="0"/>
          </a:p>
          <a:p>
            <a:r>
              <a:rPr lang="lt-LT" dirty="0"/>
              <a:t>Efektyvus bendradarbiavimas ne tik su rajono, bet ir visos Lietuvos, užsienio švietimo institucijomis</a:t>
            </a:r>
          </a:p>
          <a:p>
            <a:r>
              <a:rPr lang="lt-LT" dirty="0"/>
              <a:t>Keitimasis programomis</a:t>
            </a:r>
          </a:p>
          <a:p>
            <a:r>
              <a:rPr lang="lt-LT" dirty="0"/>
              <a:t>Informacinės kampanijos</a:t>
            </a:r>
          </a:p>
          <a:p>
            <a:r>
              <a:rPr lang="lt-LT" dirty="0"/>
              <a:t>Interaktyvių metodų pritaikymas</a:t>
            </a:r>
          </a:p>
          <a:p>
            <a:r>
              <a:rPr lang="lt-LT" dirty="0"/>
              <a:t>Efektyvesnė ir labiau apgalvota nacionalinė suaugusiųjų švietimo politika suaugusiųjų švietimo klausimu</a:t>
            </a:r>
          </a:p>
          <a:p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169246F1-656D-47C9-A2E6-4705145E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F3EB3D8-0628-4357-9C4F-F621C73A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14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6D65B42-C8A9-4866-987F-01FFD8813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3" y="185738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25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Išvados (1)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Suaugusiųjų švietėjų ateities mokymų planai susiję su  besimokančiųjų motyvacija, projektų valdymo, programų rengimo, besimokančiųjų psichologinių ypatumų išmanymu, paslaugų kokybės tyrimu, šiuolaikinių technologijų panaudojimu  mokymo(</a:t>
            </a:r>
            <a:r>
              <a:rPr lang="lt-LT" sz="3200" dirty="0" err="1"/>
              <a:t>si</a:t>
            </a:r>
            <a:r>
              <a:rPr lang="lt-LT" sz="3200" dirty="0"/>
              <a:t>)  organizavimui</a:t>
            </a:r>
            <a:endParaRPr lang="lt-LT" sz="3200" b="1" i="1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15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15F543A-5FD4-41F9-8FD4-5775EC856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65" y="287811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53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Išvados (2)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Tyrimo dalyvių pagrindinės problemos  yra:  suaugusiųjų pasyvumas ir atsakomybės stoka; visuomenės, politikų, valdžios institucijų abejingas požiūris į suaugusiųjų švietimą; per mažas tarpinstitucinis bendradarbiavimas teikiant suaugusiųjų švietimą; mokymo programų finansavimo stoka; nepakankami suaugusiųjų švietėjų IKT gebėjimai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16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B70BE1E-D50D-41A6-B184-D6C9A4BAA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1454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00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Išvados (3)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3200" dirty="0"/>
              <a:t> </a:t>
            </a:r>
          </a:p>
          <a:p>
            <a:pPr marL="0" indent="0" algn="just">
              <a:buNone/>
            </a:pPr>
            <a:r>
              <a:rPr lang="lt-LT" sz="3200" dirty="0"/>
              <a:t>Kad efektyvesnis būtų  suaugusiųjų švietimas Telšių rajone reikalingas didesnis politikų dėmesys, pastovi finansinė parama, dalijimasis gerąja patirtimi, tikslingesnis tarpinstitucinis bendradarbiavimas, didesnės visuomenės informavimo galimybės apie teikiamas suaugusiųjų mokymosi </a:t>
            </a:r>
            <a:r>
              <a:rPr lang="lt-LT" sz="3200"/>
              <a:t>paslaugas rajone</a:t>
            </a:r>
            <a:endParaRPr lang="lt-LT" sz="3200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D1E6C-CF56-48E5-8F6A-31FFCBCB758D}" type="slidenum">
              <a:rPr lang="lt-LT" smtClean="0"/>
              <a:t>17</a:t>
            </a:fld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F20F11A5-ED8F-4D6F-8EC4-06C119D2E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06" y="435187"/>
            <a:ext cx="896190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27258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744</Words>
  <Application>Microsoft Office PowerPoint</Application>
  <PresentationFormat>Plačiaekranė</PresentationFormat>
  <Paragraphs>97</Paragraphs>
  <Slides>17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„Office“ tema</vt:lpstr>
      <vt:lpstr>    Telšių rajono suaugusiųjų švietėjų kvalifikacijos tobulinimo/si  poreikio tyrimas</vt:lpstr>
      <vt:lpstr>Tyrimo tikslas </vt:lpstr>
      <vt:lpstr>Tyrimo metodika</vt:lpstr>
      <vt:lpstr>Tyrimo anketą* parengė</vt:lpstr>
      <vt:lpstr>Tyrimo rezultatai</vt:lpstr>
      <vt:lpstr>„PowerPoint“ pateiktis</vt:lpstr>
      <vt:lpstr>„PowerPoint“ pateiktis</vt:lpstr>
      <vt:lpstr>„PowerPoint“ pateiktis</vt:lpstr>
      <vt:lpstr>   6 pagrindinės kompetencijos, kurias norėtų tobulinti suaugusiųjų švietėjai</vt:lpstr>
      <vt:lpstr>Respondentų atsakymai į klausimą ,,Su kokiomis pagrindinėmis problemomis susiduriate organizuodami suaugusiųjų mokymą/si?“ (1)</vt:lpstr>
      <vt:lpstr>Respondentų atsakymai į klausimą ,,Su kokiomis pagrindinėmis problemomis susiduriate organizuodami suaugusiųjų mokymą/si?“ (2)</vt:lpstr>
      <vt:lpstr>Respondentų atsakymai į klausimą ,,Su kokiomis pagrindinėmis problemomis susiduriate organizuodami suaugusiųjų mokymą/si?“ (3)</vt:lpstr>
      <vt:lpstr>Respondentų atsakymai į klausimą ,,Kas galėtų Jums padėti jį atlikti efektyviau?“ (1)</vt:lpstr>
      <vt:lpstr>Respondentų atsakymai į klausimą ,,Kas galėtų Jums padėti jį atlikti efektyviau?“ (2)</vt:lpstr>
      <vt:lpstr>Išvados (1)</vt:lpstr>
      <vt:lpstr>Išvados (2)</vt:lpstr>
      <vt:lpstr>Išvados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Admin</dc:creator>
  <cp:lastModifiedBy>audrius.vaicikauskas@outlook.com</cp:lastModifiedBy>
  <cp:revision>60</cp:revision>
  <dcterms:created xsi:type="dcterms:W3CDTF">2017-05-24T07:54:28Z</dcterms:created>
  <dcterms:modified xsi:type="dcterms:W3CDTF">2022-12-21T13:08:32Z</dcterms:modified>
</cp:coreProperties>
</file>