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notesMasterIdLst>
    <p:notesMasterId r:id="rId46"/>
  </p:notesMasterIdLst>
  <p:sldIdLst>
    <p:sldId id="262" r:id="rId2"/>
    <p:sldId id="264" r:id="rId3"/>
    <p:sldId id="269" r:id="rId4"/>
    <p:sldId id="294" r:id="rId5"/>
    <p:sldId id="293" r:id="rId6"/>
    <p:sldId id="295" r:id="rId7"/>
    <p:sldId id="299" r:id="rId8"/>
    <p:sldId id="296" r:id="rId9"/>
    <p:sldId id="298" r:id="rId10"/>
    <p:sldId id="297" r:id="rId11"/>
    <p:sldId id="300" r:id="rId12"/>
    <p:sldId id="301" r:id="rId13"/>
    <p:sldId id="306" r:id="rId14"/>
    <p:sldId id="302" r:id="rId15"/>
    <p:sldId id="303" r:id="rId16"/>
    <p:sldId id="304" r:id="rId17"/>
    <p:sldId id="307" r:id="rId18"/>
    <p:sldId id="305" r:id="rId19"/>
    <p:sldId id="261" r:id="rId20"/>
    <p:sldId id="266" r:id="rId21"/>
    <p:sldId id="265" r:id="rId22"/>
    <p:sldId id="267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4" r:id="rId36"/>
    <p:sldId id="285" r:id="rId37"/>
    <p:sldId id="268" r:id="rId38"/>
    <p:sldId id="287" r:id="rId39"/>
    <p:sldId id="289" r:id="rId40"/>
    <p:sldId id="288" r:id="rId41"/>
    <p:sldId id="290" r:id="rId42"/>
    <p:sldId id="286" r:id="rId43"/>
    <p:sldId id="291" r:id="rId44"/>
    <p:sldId id="292" r:id="rId4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7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0E2E35-13AE-4DD5-8BBE-83AB7A56DC5E}" type="datetimeFigureOut">
              <a:rPr lang="lt-LT" smtClean="0"/>
              <a:t>2020-02-25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8B00DC-5F81-4EAE-B83C-9F1EB829681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43125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F04B4-57C6-490A-A411-623F333482F4}" type="datetime1">
              <a:rPr lang="lt-LT" smtClean="0"/>
              <a:t>2020-02-25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A167F-E8BE-4B07-A0C9-FA2DA62F575D}" type="slidenum">
              <a:rPr lang="lt-LT" smtClean="0"/>
              <a:t>‹#›</a:t>
            </a:fld>
            <a:endParaRPr lang="lt-LT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2979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FD590-E759-400F-B67D-B987EB42ACE1}" type="datetime1">
              <a:rPr lang="lt-LT" smtClean="0"/>
              <a:t>2020-02-25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A167F-E8BE-4B07-A0C9-FA2DA62F575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50104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51401-EA5E-4095-875B-91F26E7DB535}" type="datetime1">
              <a:rPr lang="lt-LT" smtClean="0"/>
              <a:t>2020-02-25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A167F-E8BE-4B07-A0C9-FA2DA62F575D}" type="slidenum">
              <a:rPr lang="lt-LT" smtClean="0"/>
              <a:t>‹#›</a:t>
            </a:fld>
            <a:endParaRPr lang="lt-LT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1375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5588A-8F1E-45D3-A41A-FCAF741E4E22}" type="datetime1">
              <a:rPr lang="lt-LT" smtClean="0"/>
              <a:t>2020-02-25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A167F-E8BE-4B07-A0C9-FA2DA62F575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08936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A8339-CEE1-4828-BAC6-BF1A6C17E0C2}" type="datetime1">
              <a:rPr lang="lt-LT" smtClean="0"/>
              <a:t>2020-02-25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A167F-E8BE-4B07-A0C9-FA2DA62F575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12346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808DB-D075-485B-BCA8-267AFF94740D}" type="datetime1">
              <a:rPr lang="lt-LT" smtClean="0"/>
              <a:t>2020-02-25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A167F-E8BE-4B07-A0C9-FA2DA62F575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4420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804B0-8271-44CE-9573-56382047AFF8}" type="datetime1">
              <a:rPr lang="lt-LT" smtClean="0"/>
              <a:t>2020-02-25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A167F-E8BE-4B07-A0C9-FA2DA62F575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34559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5749F28-BFF7-4CBB-9436-3C4CCCAA0347}" type="datetime1">
              <a:rPr lang="lt-LT" smtClean="0"/>
              <a:t>2020-02-25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8EA167F-E8BE-4B07-A0C9-FA2DA62F575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97312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0A2B7-197D-4071-A2D2-21A473DA01D7}" type="datetime1">
              <a:rPr lang="lt-LT" smtClean="0"/>
              <a:t>2020-02-25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A167F-E8BE-4B07-A0C9-FA2DA62F575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28928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8C81A-E2C6-4AEB-B08F-FFAF735B4F65}" type="datetime1">
              <a:rPr lang="lt-LT" smtClean="0"/>
              <a:t>2020-02-25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A167F-E8BE-4B07-A0C9-FA2DA62F575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11231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4CF5F-BFF8-49D0-BD8C-5803D721533D}" type="datetime1">
              <a:rPr lang="lt-LT" smtClean="0"/>
              <a:t>2020-02-25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A167F-E8BE-4B07-A0C9-FA2DA62F575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58434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477D3A8-8203-4D1D-AE27-31509DEE5259}" type="datetime1">
              <a:rPr lang="lt-LT" smtClean="0"/>
              <a:t>2020-02-25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8EA167F-E8BE-4B07-A0C9-FA2DA62F575D}" type="slidenum">
              <a:rPr lang="lt-LT" smtClean="0"/>
              <a:t>‹#›</a:t>
            </a:fld>
            <a:endParaRPr lang="lt-LT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8045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youtu.be/qzMFgy9LlJQ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lt.wikipedia.org/wiki/Lotyn%C5%B3_kalba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2018 m. spalio 12 d.</a:t>
            </a:r>
            <a:endParaRPr lang="lt-LT" dirty="0"/>
          </a:p>
        </p:txBody>
      </p:sp>
      <p:sp>
        <p:nvSpPr>
          <p:cNvPr id="5" name="Stačiakampis 4"/>
          <p:cNvSpPr/>
          <p:nvPr/>
        </p:nvSpPr>
        <p:spPr>
          <a:xfrm>
            <a:off x="1504605" y="1504604"/>
            <a:ext cx="9085810" cy="2232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lt-LT" sz="3200" b="1" dirty="0">
                <a:ea typeface="Verdana" panose="020B0604030504040204" pitchFamily="34" charset="0"/>
                <a:cs typeface="Verdana" panose="020B0604030504040204" pitchFamily="34" charset="0"/>
              </a:rPr>
              <a:t>NEFORMALIOJO SUAUGUSIŲJŲ ŠVIETIMO IR TĘSTINIO MOKYMOSI 2017 – 2019 METŲ VEIKSMŲ PLANO VYKDYMO TELŠIŲ RAJONO SAVIVALDYBĖJE</a:t>
            </a:r>
            <a:endParaRPr lang="lt-LT" sz="3200" dirty="0"/>
          </a:p>
        </p:txBody>
      </p:sp>
      <p:sp>
        <p:nvSpPr>
          <p:cNvPr id="7" name="Horizontalioji slinktis 6"/>
          <p:cNvSpPr/>
          <p:nvPr/>
        </p:nvSpPr>
        <p:spPr>
          <a:xfrm>
            <a:off x="1005841" y="808837"/>
            <a:ext cx="9584574" cy="4289368"/>
          </a:xfrm>
          <a:prstGeom prst="horizont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lt-LT" sz="3200" b="1" dirty="0">
                <a:ea typeface="Verdana" panose="020B0604030504040204" pitchFamily="34" charset="0"/>
                <a:cs typeface="Verdana" panose="020B0604030504040204" pitchFamily="34" charset="0"/>
              </a:rPr>
              <a:t>NEFORMALIOJO SUAUGUSIŲJŲ ŠVIETIMO IR TĘSTINIO MOKYMOSI 2017 – 2019 METŲ VEIKSMŲ PLANO VYKDYMAS TELŠIŲ RAJONO SAVIVALDYBĖJE</a:t>
            </a:r>
            <a:endParaRPr lang="lt-LT" sz="3200" dirty="0"/>
          </a:p>
        </p:txBody>
      </p:sp>
      <p:sp>
        <p:nvSpPr>
          <p:cNvPr id="2" name="Stačiakampis 1"/>
          <p:cNvSpPr/>
          <p:nvPr/>
        </p:nvSpPr>
        <p:spPr>
          <a:xfrm>
            <a:off x="4829694" y="3300153"/>
            <a:ext cx="242139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endParaRPr lang="lt-LT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lt-LT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lt-LT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lt-LT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lt-LT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lt-LT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lt-LT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lt-LT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lt-LT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Telšių švietimo centras</a:t>
            </a:r>
          </a:p>
        </p:txBody>
      </p:sp>
    </p:spTree>
    <p:extLst>
      <p:ext uri="{BB962C8B-B14F-4D97-AF65-F5344CB8AC3E}">
        <p14:creationId xmlns:p14="http://schemas.microsoft.com/office/powerpoint/2010/main" val="3006246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raštės vietos rezervavimo ženklas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3" name="Vertikalioji slinktis 2"/>
          <p:cNvSpPr/>
          <p:nvPr/>
        </p:nvSpPr>
        <p:spPr>
          <a:xfrm>
            <a:off x="124689" y="1016000"/>
            <a:ext cx="2743200" cy="4409042"/>
          </a:xfrm>
          <a:prstGeom prst="vertic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lt-LT" sz="3200" b="1" dirty="0">
                <a:ea typeface="Verdana" panose="020B0604030504040204" pitchFamily="34" charset="0"/>
                <a:cs typeface="Verdana" panose="020B0604030504040204" pitchFamily="34" charset="0"/>
              </a:rPr>
              <a:t>Pasitarimo programa</a:t>
            </a:r>
            <a:endParaRPr lang="lt-LT" sz="3200" b="1" dirty="0"/>
          </a:p>
        </p:txBody>
      </p:sp>
      <p:sp>
        <p:nvSpPr>
          <p:cNvPr id="5" name="Stačiakampis 4"/>
          <p:cNvSpPr/>
          <p:nvPr/>
        </p:nvSpPr>
        <p:spPr>
          <a:xfrm>
            <a:off x="3075707" y="927726"/>
            <a:ext cx="87449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lt-LT" sz="2000" b="1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lt-LT" sz="2000" b="1" dirty="0"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</a:p>
        </p:txBody>
      </p:sp>
      <p:sp>
        <p:nvSpPr>
          <p:cNvPr id="6" name="Stačiakampis 5"/>
          <p:cNvSpPr/>
          <p:nvPr/>
        </p:nvSpPr>
        <p:spPr>
          <a:xfrm>
            <a:off x="3075708" y="2192301"/>
            <a:ext cx="87449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000" b="1" dirty="0">
                <a:ea typeface="Verdana" panose="020B0604030504040204" pitchFamily="34" charset="0"/>
                <a:cs typeface="Verdana" panose="020B0604030504040204" pitchFamily="34" charset="0"/>
              </a:rPr>
              <a:t>      </a:t>
            </a:r>
          </a:p>
          <a:p>
            <a:endParaRPr lang="lt-LT" sz="2000" b="1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Stačiakampis 6"/>
          <p:cNvSpPr/>
          <p:nvPr/>
        </p:nvSpPr>
        <p:spPr>
          <a:xfrm>
            <a:off x="3075708" y="3557847"/>
            <a:ext cx="89528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lt-LT" sz="2000" b="1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lt-LT" sz="2000" b="1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lt-LT" dirty="0"/>
          </a:p>
        </p:txBody>
      </p:sp>
      <p:graphicFrame>
        <p:nvGraphicFramePr>
          <p:cNvPr id="9" name="Lentelė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9648707"/>
              </p:ext>
            </p:extLst>
          </p:nvPr>
        </p:nvGraphicFramePr>
        <p:xfrm>
          <a:off x="3649287" y="556952"/>
          <a:ext cx="8104909" cy="18105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104909">
                  <a:extLst>
                    <a:ext uri="{9D8B030D-6E8A-4147-A177-3AD203B41FA5}">
                      <a16:colId xmlns:a16="http://schemas.microsoft.com/office/drawing/2014/main" val="3410782106"/>
                    </a:ext>
                  </a:extLst>
                </a:gridCol>
              </a:tblGrid>
              <a:tr h="1465141">
                <a:tc>
                  <a:txBody>
                    <a:bodyPr/>
                    <a:lstStyle/>
                    <a:p>
                      <a:pPr marL="34290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lt-LT" sz="2400" dirty="0">
                          <a:solidFill>
                            <a:schemeClr val="tx1"/>
                          </a:solidFill>
                          <a:effectLst/>
                        </a:rPr>
                        <a:t>2018 m. birželio ir rugsėjo mėn. vykusių mokymų, </a:t>
                      </a:r>
                      <a:r>
                        <a:rPr lang="lt-LT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skirtų Telšių r. suaugusiųjų švietėjų bendrųjų ir pagrindinių kompetencijų ugdymui, </a:t>
                      </a:r>
                      <a:r>
                        <a:rPr lang="lt-LT" sz="2400" i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refleksija.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lt-LT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7761817"/>
                  </a:ext>
                </a:extLst>
              </a:tr>
            </a:tbl>
          </a:graphicData>
        </a:graphic>
      </p:graphicFrame>
      <p:sp>
        <p:nvSpPr>
          <p:cNvPr id="10" name="Stačiakampis 9"/>
          <p:cNvSpPr/>
          <p:nvPr/>
        </p:nvSpPr>
        <p:spPr>
          <a:xfrm>
            <a:off x="3604549" y="2192301"/>
            <a:ext cx="8149647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Telšių r. suaugusiųjų gyventojų motyvacijos mokytis visą gyvenimą didinimo galimybės.</a:t>
            </a:r>
            <a:endParaRPr lang="lt-LT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lt-LT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lt-LT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lt-LT" sz="16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3.3 Uždavinio - informacijos, skirtos</a:t>
            </a:r>
            <a:r>
              <a:rPr lang="lt-LT" sz="16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lt-LT" sz="16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motyvuoti suaugusius dalyvauti mokymesi visą</a:t>
            </a:r>
            <a:r>
              <a:rPr lang="lt-LT" sz="16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lt-LT" sz="16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gyvenimą, prieinamumo didinimas“ įgyvendinimas, p</a:t>
            </a:r>
            <a:r>
              <a:rPr lang="lt-LT" sz="16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ristatant suaugusiųjų mokymosi galimybes bendruomenei: organizacijose, seniūnijose.</a:t>
            </a:r>
            <a:endParaRPr lang="lt-LT" sz="1600" i="1" dirty="0"/>
          </a:p>
        </p:txBody>
      </p:sp>
      <p:graphicFrame>
        <p:nvGraphicFramePr>
          <p:cNvPr id="11" name="Lentelė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4715993"/>
              </p:ext>
            </p:extLst>
          </p:nvPr>
        </p:nvGraphicFramePr>
        <p:xfrm>
          <a:off x="3686185" y="4017439"/>
          <a:ext cx="7918381" cy="27118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18381">
                  <a:extLst>
                    <a:ext uri="{9D8B030D-6E8A-4147-A177-3AD203B41FA5}">
                      <a16:colId xmlns:a16="http://schemas.microsoft.com/office/drawing/2014/main" val="3779546606"/>
                    </a:ext>
                  </a:extLst>
                </a:gridCol>
              </a:tblGrid>
              <a:tr h="18514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t-LT" sz="2000" dirty="0">
                        <a:effectLst/>
                      </a:endParaRPr>
                    </a:p>
                    <a:p>
                      <a:pPr marL="34290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lt-LT" sz="2400" dirty="0">
                          <a:solidFill>
                            <a:schemeClr val="tx1"/>
                          </a:solidFill>
                          <a:effectLst/>
                        </a:rPr>
                        <a:t>2018 m. suaugusiųjų mokymosi savaitės </a:t>
                      </a:r>
                      <a:r>
                        <a:rPr lang="lt-LT" sz="2400" i="1" dirty="0">
                          <a:solidFill>
                            <a:schemeClr val="tx1"/>
                          </a:solidFill>
                          <a:effectLst/>
                        </a:rPr>
                        <a:t>„Lietuva mokosi: iš praeities – į ateitį“ </a:t>
                      </a:r>
                      <a:r>
                        <a:rPr lang="lt-LT" sz="2400" dirty="0">
                          <a:solidFill>
                            <a:schemeClr val="tx1"/>
                          </a:solidFill>
                          <a:effectLst/>
                        </a:rPr>
                        <a:t>organizavimas Telšių rajone. </a:t>
                      </a:r>
                    </a:p>
                    <a:p>
                      <a:pPr marL="34290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endParaRPr lang="lt-LT" sz="2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lt-LT" sz="2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lt-LT" sz="2400" dirty="0">
                          <a:solidFill>
                            <a:schemeClr val="tx1"/>
                          </a:solidFill>
                          <a:effectLst/>
                        </a:rPr>
                        <a:t>Einamieji klausimai.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t-LT" sz="20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effectLst/>
                        </a:rPr>
                        <a:t> </a:t>
                      </a:r>
                      <a:endParaRPr lang="lt-LT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76010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2334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raštės vietos rezervavimo ženklas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4" name="Stačiakampis 3"/>
          <p:cNvSpPr/>
          <p:nvPr/>
        </p:nvSpPr>
        <p:spPr>
          <a:xfrm>
            <a:off x="989214" y="85188"/>
            <a:ext cx="108065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b="1" dirty="0"/>
              <a:t>Telšių rajono savivaldybės neformaliojo suaugusiųjų švietimo ir tęstinio mokymosi </a:t>
            </a:r>
            <a:r>
              <a:rPr lang="lt-LT" b="1" i="1" dirty="0"/>
              <a:t>2017–2019 </a:t>
            </a:r>
            <a:r>
              <a:rPr lang="lt-LT" b="1" dirty="0"/>
              <a:t>metų veiksmų planą </a:t>
            </a:r>
            <a:r>
              <a:rPr lang="lt-LT" b="1" dirty="0">
                <a:ea typeface="Calibri" panose="020F0502020204030204" pitchFamily="34" charset="0"/>
              </a:rPr>
              <a:t>įgyvendina Telšių rajono savivaldybėje veikiančios šios institucijos: </a:t>
            </a:r>
            <a:endParaRPr lang="lt-LT" b="1" dirty="0"/>
          </a:p>
        </p:txBody>
      </p:sp>
      <p:sp>
        <p:nvSpPr>
          <p:cNvPr id="8" name="Stačiakampis 7"/>
          <p:cNvSpPr/>
          <p:nvPr/>
        </p:nvSpPr>
        <p:spPr>
          <a:xfrm>
            <a:off x="989213" y="731519"/>
            <a:ext cx="10316095" cy="5475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endParaRPr lang="lt-LT" sz="1400" b="1" i="1" dirty="0">
              <a:solidFill>
                <a:schemeClr val="bg2">
                  <a:lumMod val="10000"/>
                </a:schemeClr>
              </a:solidFill>
              <a:ea typeface="Calibri" panose="020F0502020204030204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lt-LT" sz="1400" b="1" i="1" dirty="0">
                <a:solidFill>
                  <a:schemeClr val="bg2">
                    <a:lumMod val="10000"/>
                  </a:schemeClr>
                </a:solidFill>
                <a:ea typeface="Calibri" panose="020F0502020204030204" pitchFamily="34" charset="0"/>
              </a:rPr>
              <a:t>Telšių švietimo centras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lt-LT" sz="1400" b="1" i="1" dirty="0">
                <a:solidFill>
                  <a:schemeClr val="bg2">
                    <a:lumMod val="10000"/>
                  </a:schemeClr>
                </a:solidFill>
                <a:ea typeface="Calibri" panose="020F0502020204030204" pitchFamily="34" charset="0"/>
              </a:rPr>
              <a:t>Telšių suaugusiųjų mokykla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lt-LT" sz="1400" b="1" i="1" dirty="0">
                <a:solidFill>
                  <a:schemeClr val="bg2">
                    <a:lumMod val="10000"/>
                  </a:schemeClr>
                </a:solidFill>
                <a:ea typeface="Calibri" panose="020F0502020204030204" pitchFamily="34" charset="0"/>
              </a:rPr>
              <a:t>Telšių trečiojo amžiaus universitetas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lt-LT" sz="1400" b="1" i="1" dirty="0">
                <a:solidFill>
                  <a:schemeClr val="bg2">
                    <a:lumMod val="10000"/>
                  </a:schemeClr>
                </a:solidFill>
                <a:ea typeface="Calibri" panose="020F0502020204030204" pitchFamily="34" charset="0"/>
              </a:rPr>
              <a:t>Telšių rajono savivaldybės visuomenės sveikatos biuras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lt-LT" sz="1400" b="1" i="1" dirty="0">
                <a:solidFill>
                  <a:schemeClr val="bg2">
                    <a:lumMod val="10000"/>
                  </a:schemeClr>
                </a:solidFill>
                <a:ea typeface="Calibri" panose="020F0502020204030204" pitchFamily="34" charset="0"/>
              </a:rPr>
              <a:t>Telšių rajono savivaldybės Karolinos Praniauskaitės viešoji biblioteka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lt-LT" sz="1400" b="1" i="1" dirty="0">
                <a:solidFill>
                  <a:schemeClr val="bg2">
                    <a:lumMod val="10000"/>
                  </a:schemeClr>
                </a:solidFill>
                <a:ea typeface="Calibri" panose="020F0502020204030204" pitchFamily="34" charset="0"/>
              </a:rPr>
              <a:t>Viešoji įstaiga Telšių regioninis profesinis mokymo centras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lt-LT" sz="1400" b="1" i="1" dirty="0">
                <a:solidFill>
                  <a:schemeClr val="bg2">
                    <a:lumMod val="10000"/>
                  </a:schemeClr>
                </a:solidFill>
                <a:ea typeface="Calibri" panose="020F0502020204030204" pitchFamily="34" charset="0"/>
              </a:rPr>
              <a:t>Telšių muzikos mokykla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lt-LT" sz="1400" b="1" i="1" dirty="0">
                <a:solidFill>
                  <a:schemeClr val="bg2">
                    <a:lumMod val="10000"/>
                  </a:schemeClr>
                </a:solidFill>
                <a:ea typeface="Calibri" panose="020F0502020204030204" pitchFamily="34" charset="0"/>
              </a:rPr>
              <a:t>Telšių dailės mokykla 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lt-LT" sz="1400" dirty="0">
                <a:ea typeface="Calibri" panose="020F0502020204030204" pitchFamily="34" charset="0"/>
              </a:rPr>
              <a:t>Žemaičių muziejus „Alka“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lt-LT" sz="1400" dirty="0">
                <a:ea typeface="Calibri" panose="020F0502020204030204" pitchFamily="34" charset="0"/>
              </a:rPr>
              <a:t>Vilniaus dailės akademijos Telšių fakultetas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lt-LT" sz="1400" dirty="0">
                <a:ea typeface="Calibri" panose="020F0502020204030204" pitchFamily="34" charset="0"/>
              </a:rPr>
              <a:t>Šiaulių valstybinės kolegijos Mokymo paslaugų centro Telšių skyrius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lt-LT" sz="1400" dirty="0">
                <a:ea typeface="Calibri" panose="020F0502020204030204" pitchFamily="34" charset="0"/>
              </a:rPr>
              <a:t>Telšių teritorinė darbo birža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lt-LT" sz="1400" dirty="0">
                <a:ea typeface="Calibri" panose="020F0502020204030204" pitchFamily="34" charset="0"/>
              </a:rPr>
              <a:t>Kiti neformaliojo suaugusiųjų švietimo teikėjai Telšių rajone: tai nevyriausybinės organizacijos, Telšių rajono / miesto vietos veiklos grupės.</a:t>
            </a:r>
          </a:p>
        </p:txBody>
      </p:sp>
    </p:spTree>
    <p:extLst>
      <p:ext uri="{BB962C8B-B14F-4D97-AF65-F5344CB8AC3E}">
        <p14:creationId xmlns:p14="http://schemas.microsoft.com/office/powerpoint/2010/main" val="671187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2" name="Stačiakampis 1"/>
          <p:cNvSpPr/>
          <p:nvPr/>
        </p:nvSpPr>
        <p:spPr>
          <a:xfrm>
            <a:off x="432262" y="365760"/>
            <a:ext cx="1146325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800" b="1" dirty="0"/>
              <a:t>Telšių rajono savivaldybės neformaliojo suaugusiųjų švietimo ir tęstinio mokymosi </a:t>
            </a:r>
            <a:r>
              <a:rPr lang="lt-LT" sz="2800" b="1" i="1" dirty="0"/>
              <a:t>2017–2019 </a:t>
            </a:r>
            <a:r>
              <a:rPr lang="lt-LT" sz="2800" b="1" dirty="0"/>
              <a:t>metų veiksmų plano </a:t>
            </a:r>
            <a:r>
              <a:rPr lang="lt-LT" sz="2800" b="1" i="1" dirty="0"/>
              <a:t>uždaviniai:</a:t>
            </a:r>
            <a:endParaRPr lang="lt-LT" sz="2800" i="1" dirty="0"/>
          </a:p>
        </p:txBody>
      </p:sp>
      <p:sp>
        <p:nvSpPr>
          <p:cNvPr id="6" name="Turinio vietos rezervavimo ženklas 4"/>
          <p:cNvSpPr txBox="1">
            <a:spLocks/>
          </p:cNvSpPr>
          <p:nvPr/>
        </p:nvSpPr>
        <p:spPr>
          <a:xfrm>
            <a:off x="117812" y="1608523"/>
            <a:ext cx="2842952" cy="4009813"/>
          </a:xfrm>
          <a:prstGeom prst="verticalScroll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b="1" dirty="0"/>
              <a:t>Įvairių savivaldybės gyventojų grupių poreikius atitinkančio NSŠ ir TM inicijavimas ir įgyvendinimas</a:t>
            </a:r>
          </a:p>
        </p:txBody>
      </p:sp>
      <p:sp>
        <p:nvSpPr>
          <p:cNvPr id="7" name="Turinio vietos rezervavimo ženklas 4"/>
          <p:cNvSpPr txBox="1">
            <a:spLocks/>
          </p:cNvSpPr>
          <p:nvPr/>
        </p:nvSpPr>
        <p:spPr>
          <a:xfrm>
            <a:off x="2894262" y="1608523"/>
            <a:ext cx="3002453" cy="4009813"/>
          </a:xfrm>
          <a:prstGeom prst="vertic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b="1" dirty="0"/>
              <a:t>Tarpžinybinio bendradarbiavimo su NSŠ ir TM vykdančiomis institucijomis plėtojimas</a:t>
            </a:r>
          </a:p>
        </p:txBody>
      </p:sp>
      <p:sp>
        <p:nvSpPr>
          <p:cNvPr id="8" name="Turinio vietos rezervavimo ženklas 4"/>
          <p:cNvSpPr txBox="1">
            <a:spLocks/>
          </p:cNvSpPr>
          <p:nvPr/>
        </p:nvSpPr>
        <p:spPr>
          <a:xfrm>
            <a:off x="5896715" y="1685757"/>
            <a:ext cx="2981152" cy="3985563"/>
          </a:xfrm>
          <a:prstGeom prst="vertic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b="1" dirty="0"/>
              <a:t>Informacijos, skirtos motyvuoti suaugusiuosius dalyvauti mokymesi visą gyvenimą, prieinamumo didinimas</a:t>
            </a:r>
          </a:p>
        </p:txBody>
      </p:sp>
      <p:sp>
        <p:nvSpPr>
          <p:cNvPr id="9" name="Turinio vietos rezervavimo ženklas 4"/>
          <p:cNvSpPr txBox="1">
            <a:spLocks/>
          </p:cNvSpPr>
          <p:nvPr/>
        </p:nvSpPr>
        <p:spPr>
          <a:xfrm>
            <a:off x="8923067" y="1695458"/>
            <a:ext cx="2884518" cy="3975862"/>
          </a:xfrm>
          <a:prstGeom prst="vertic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b="1" dirty="0"/>
              <a:t>NSŠ ir TM stebėsenos vykdymas, naujų iniciatyvų planavimas</a:t>
            </a:r>
          </a:p>
        </p:txBody>
      </p:sp>
    </p:spTree>
    <p:extLst>
      <p:ext uri="{BB962C8B-B14F-4D97-AF65-F5344CB8AC3E}">
        <p14:creationId xmlns:p14="http://schemas.microsoft.com/office/powerpoint/2010/main" val="2644993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raštės vietos rezervavimo ženklas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3" name="Vertikalioji slinktis 2"/>
          <p:cNvSpPr/>
          <p:nvPr/>
        </p:nvSpPr>
        <p:spPr>
          <a:xfrm>
            <a:off x="507074" y="882997"/>
            <a:ext cx="2959333" cy="4678218"/>
          </a:xfrm>
          <a:prstGeom prst="vertic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3200" b="1" dirty="0">
                <a:ea typeface="Verdana" panose="020B0604030504040204" pitchFamily="34" charset="0"/>
                <a:cs typeface="Verdana" panose="020B0604030504040204" pitchFamily="34" charset="0"/>
              </a:rPr>
              <a:t>Telšių švietimo uždavinys</a:t>
            </a:r>
            <a:endParaRPr lang="lt-LT" sz="3200" b="1" dirty="0"/>
          </a:p>
        </p:txBody>
      </p:sp>
      <p:sp>
        <p:nvSpPr>
          <p:cNvPr id="4" name="Stačiakampis 3"/>
          <p:cNvSpPr/>
          <p:nvPr/>
        </p:nvSpPr>
        <p:spPr>
          <a:xfrm>
            <a:off x="3981796" y="690017"/>
            <a:ext cx="73903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800" b="1" dirty="0"/>
              <a:t>1.4. Vykdyti </a:t>
            </a:r>
            <a:r>
              <a:rPr lang="lt-LT" sz="2800" b="1" dirty="0" err="1"/>
              <a:t>andragogų</a:t>
            </a:r>
            <a:r>
              <a:rPr lang="lt-LT" sz="2800" b="1" dirty="0"/>
              <a:t> kvalifikacijos tobulinimą</a:t>
            </a:r>
          </a:p>
        </p:txBody>
      </p:sp>
      <p:pic>
        <p:nvPicPr>
          <p:cNvPr id="2050" name="Picture 2" descr="SusijÄs vaizd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8767" y="1689480"/>
            <a:ext cx="5695193" cy="3203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0147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raštės vietos rezervavimo ženklas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3" name="Vertikalioji slinktis 2"/>
          <p:cNvSpPr/>
          <p:nvPr/>
        </p:nvSpPr>
        <p:spPr>
          <a:xfrm>
            <a:off x="423951" y="324144"/>
            <a:ext cx="3624347" cy="5428263"/>
          </a:xfrm>
          <a:prstGeom prst="vertic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lt-LT" sz="2000" b="1" i="1" dirty="0">
                <a:ea typeface="Verdana" panose="020B0604030504040204" pitchFamily="34" charset="0"/>
                <a:cs typeface="Verdana" panose="020B0604030504040204" pitchFamily="34" charset="0"/>
              </a:rPr>
              <a:t>Mokymai vyko įgyvendinant iš Europos socialinio fondo bendrai finansuojamą projektą „Suaugusiųjų švietimo sistemos plėtra suteikiant besimokantiems asmenims bendrąsias ir  pagrindines kompetencijas</a:t>
            </a:r>
            <a:endParaRPr lang="lt-LT" sz="2000" b="1" dirty="0"/>
          </a:p>
        </p:txBody>
      </p:sp>
      <p:sp>
        <p:nvSpPr>
          <p:cNvPr id="5" name="Ovalas 4"/>
          <p:cNvSpPr/>
          <p:nvPr/>
        </p:nvSpPr>
        <p:spPr>
          <a:xfrm>
            <a:off x="5336770" y="1296787"/>
            <a:ext cx="5636028" cy="120534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2000" b="1" dirty="0">
                <a:ln w="0"/>
                <a:solidFill>
                  <a:schemeClr val="tx1"/>
                </a:solidFill>
              </a:rPr>
              <a:t>2018</a:t>
            </a:r>
            <a:r>
              <a:rPr lang="lt-LT" sz="2000" b="1" dirty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</a:rPr>
              <a:t> m. birželio 4-5 dienomis</a:t>
            </a:r>
          </a:p>
        </p:txBody>
      </p:sp>
      <p:sp>
        <p:nvSpPr>
          <p:cNvPr id="6" name="Ovalas 5"/>
          <p:cNvSpPr/>
          <p:nvPr/>
        </p:nvSpPr>
        <p:spPr>
          <a:xfrm rot="10800000" flipV="1">
            <a:off x="5245330" y="3430872"/>
            <a:ext cx="5818909" cy="1340633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2000" b="1" dirty="0"/>
              <a:t>2018 m. rugsėjo 26-27 dienomis</a:t>
            </a:r>
          </a:p>
        </p:txBody>
      </p:sp>
    </p:spTree>
    <p:extLst>
      <p:ext uri="{BB962C8B-B14F-4D97-AF65-F5344CB8AC3E}">
        <p14:creationId xmlns:p14="http://schemas.microsoft.com/office/powerpoint/2010/main" val="19421370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raštės vietos rezervavimo ženklas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3" name="Vertikalioji slinktis 2"/>
          <p:cNvSpPr/>
          <p:nvPr/>
        </p:nvSpPr>
        <p:spPr>
          <a:xfrm>
            <a:off x="465513" y="556951"/>
            <a:ext cx="3541221" cy="5012576"/>
          </a:xfrm>
          <a:prstGeom prst="vertic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2800" b="1" i="1" dirty="0">
                <a:ea typeface="Verdana" panose="020B0604030504040204" pitchFamily="34" charset="0"/>
                <a:cs typeface="Verdana" panose="020B0604030504040204" pitchFamily="34" charset="0"/>
              </a:rPr>
              <a:t>Mokymuose dalyvavo</a:t>
            </a:r>
            <a:endParaRPr lang="lt-LT" sz="2800" b="1" dirty="0"/>
          </a:p>
        </p:txBody>
      </p:sp>
      <p:sp>
        <p:nvSpPr>
          <p:cNvPr id="7" name="Stačiakampis 6"/>
          <p:cNvSpPr/>
          <p:nvPr/>
        </p:nvSpPr>
        <p:spPr>
          <a:xfrm>
            <a:off x="4597553" y="875020"/>
            <a:ext cx="684137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000" dirty="0">
                <a:ea typeface="Calibri" panose="020F0502020204030204" pitchFamily="34" charset="0"/>
                <a:cs typeface="Times New Roman" panose="02020603050405020304" pitchFamily="18" charset="0"/>
              </a:rPr>
              <a:t>Telšių TAU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000" dirty="0">
                <a:ea typeface="Calibri" panose="020F0502020204030204" pitchFamily="34" charset="0"/>
                <a:cs typeface="Times New Roman" panose="02020603050405020304" pitchFamily="18" charset="0"/>
              </a:rPr>
              <a:t>Telšių suaugusiųjų mokyklos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000" dirty="0">
                <a:ea typeface="Calibri" panose="020F0502020204030204" pitchFamily="34" charset="0"/>
                <a:cs typeface="Times New Roman" panose="02020603050405020304" pitchFamily="18" charset="0"/>
              </a:rPr>
              <a:t>Telšių visuomenės sveikatos biuro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000" dirty="0">
                <a:ea typeface="Calibri" panose="020F0502020204030204" pitchFamily="34" charset="0"/>
                <a:cs typeface="Times New Roman" panose="02020603050405020304" pitchFamily="18" charset="0"/>
              </a:rPr>
              <a:t>VšĮ Telšių regioninis profesinio mokymo centro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000" dirty="0">
                <a:ea typeface="Calibri" panose="020F0502020204030204" pitchFamily="34" charset="0"/>
                <a:cs typeface="Times New Roman" panose="02020603050405020304" pitchFamily="18" charset="0"/>
              </a:rPr>
              <a:t>Telšių r. savivaldybės Karolinos Praniauskaitės viešoji bibliotekos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lt-LT" sz="2000" dirty="0">
                <a:ea typeface="Calibri" panose="020F0502020204030204" pitchFamily="34" charset="0"/>
                <a:cs typeface="Times New Roman" panose="02020603050405020304" pitchFamily="18" charset="0"/>
              </a:rPr>
              <a:t>Telšių švietimo centras PPT skyrius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lt-LT" sz="2000" dirty="0">
                <a:ea typeface="Calibri" panose="020F0502020204030204" pitchFamily="34" charset="0"/>
                <a:cs typeface="Times New Roman" panose="02020603050405020304" pitchFamily="18" charset="0"/>
              </a:rPr>
              <a:t>Telšių socialinių paslaugų centro Globos skyriaus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lt-LT" sz="2000" dirty="0">
                <a:ea typeface="Calibri" panose="020F0502020204030204" pitchFamily="34" charset="0"/>
                <a:cs typeface="Times New Roman" panose="02020603050405020304" pitchFamily="18" charset="0"/>
              </a:rPr>
              <a:t>Telšių r. savivaldybės </a:t>
            </a:r>
            <a:r>
              <a:rPr lang="lt-LT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Degaičių</a:t>
            </a:r>
            <a:r>
              <a:rPr lang="lt-LT" sz="2000" dirty="0">
                <a:ea typeface="Calibri" panose="020F0502020204030204" pitchFamily="34" charset="0"/>
                <a:cs typeface="Times New Roman" panose="02020603050405020304" pitchFamily="18" charset="0"/>
              </a:rPr>
              <a:t> seniūnijos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000" dirty="0">
                <a:ea typeface="Calibri" panose="020F0502020204030204" pitchFamily="34" charset="0"/>
                <a:cs typeface="Times New Roman" panose="02020603050405020304" pitchFamily="18" charset="0"/>
              </a:rPr>
              <a:t>Lietuvos Raudonojo Kryžiaus draugijos Telšių skyriaus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000" dirty="0">
                <a:ea typeface="Calibri" panose="020F0502020204030204" pitchFamily="34" charset="0"/>
                <a:cs typeface="Times New Roman" panose="02020603050405020304" pitchFamily="18" charset="0"/>
              </a:rPr>
              <a:t>Asociacijos „Vokiečių kalbos ir kultūros draugų klubas“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000" dirty="0">
                <a:ea typeface="Calibri" panose="020F0502020204030204" pitchFamily="34" charset="0"/>
                <a:cs typeface="Times New Roman" panose="02020603050405020304" pitchFamily="18" charset="0"/>
              </a:rPr>
              <a:t>Telšių teritorinė darbo biržos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000" dirty="0">
                <a:ea typeface="Calibri" panose="020F0502020204030204" pitchFamily="34" charset="0"/>
                <a:cs typeface="Times New Roman" panose="02020603050405020304" pitchFamily="18" charset="0"/>
              </a:rPr>
              <a:t>VšĮ „Aukim</a:t>
            </a:r>
            <a:r>
              <a:rPr lang="de-DE" sz="2000" dirty="0"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r>
              <a:rPr lang="lt-LT" sz="2000" dirty="0"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</a:p>
          <a:p>
            <a:pPr>
              <a:spcAft>
                <a:spcPts val="0"/>
              </a:spcAft>
            </a:pPr>
            <a:r>
              <a:rPr lang="lt-LT" sz="2000" dirty="0">
                <a:ea typeface="Calibri" panose="020F0502020204030204" pitchFamily="34" charset="0"/>
                <a:cs typeface="Times New Roman" panose="02020603050405020304" pitchFamily="18" charset="0"/>
              </a:rPr>
              <a:t> atstovai.</a:t>
            </a:r>
          </a:p>
          <a:p>
            <a:pPr>
              <a:spcAft>
                <a:spcPts val="0"/>
              </a:spcAft>
            </a:pPr>
            <a:r>
              <a:rPr lang="lt-LT" sz="24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Viso: 12 asmenų</a:t>
            </a:r>
          </a:p>
          <a:p>
            <a:pPr>
              <a:spcAft>
                <a:spcPts val="0"/>
              </a:spcAft>
            </a:pPr>
            <a:r>
              <a:rPr lang="lt-LT" sz="2000" dirty="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057697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raštės vietos rezervavimo ženklas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745" y="124689"/>
            <a:ext cx="6094615" cy="6094615"/>
          </a:xfrm>
          <a:prstGeom prst="rect">
            <a:avLst/>
          </a:prstGeom>
        </p:spPr>
      </p:pic>
      <p:sp>
        <p:nvSpPr>
          <p:cNvPr id="4" name="Vertikalioji slinktis 3"/>
          <p:cNvSpPr/>
          <p:nvPr/>
        </p:nvSpPr>
        <p:spPr>
          <a:xfrm>
            <a:off x="374073" y="661553"/>
            <a:ext cx="3720457" cy="5020886"/>
          </a:xfrm>
          <a:prstGeom prst="vertic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lt-LT" sz="2800" b="1" i="1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lt-LT" sz="2800" b="1" i="1" dirty="0">
                <a:ea typeface="Verdana" panose="020B0604030504040204" pitchFamily="34" charset="0"/>
                <a:cs typeface="Verdana" panose="020B0604030504040204" pitchFamily="34" charset="0"/>
              </a:rPr>
              <a:t>I-</a:t>
            </a:r>
            <a:r>
              <a:rPr lang="lt-LT" sz="2800" b="1" i="1" dirty="0" err="1">
                <a:ea typeface="Verdana" panose="020B0604030504040204" pitchFamily="34" charset="0"/>
                <a:cs typeface="Verdana" panose="020B0604030504040204" pitchFamily="34" charset="0"/>
              </a:rPr>
              <a:t>oji</a:t>
            </a:r>
            <a:r>
              <a:rPr lang="lt-LT" sz="2800" b="1" i="1" dirty="0">
                <a:ea typeface="Verdana" panose="020B0604030504040204" pitchFamily="34" charset="0"/>
                <a:cs typeface="Verdana" panose="020B0604030504040204" pitchFamily="34" charset="0"/>
              </a:rPr>
              <a:t> sesija:</a:t>
            </a:r>
          </a:p>
          <a:p>
            <a:endParaRPr lang="lt-LT" sz="2800" b="1" i="1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lt-LT" sz="2800" b="1" dirty="0"/>
              <a:t>Suaugusiųjų neformaliojo švietimo ir tęstinio mokymosi </a:t>
            </a:r>
            <a:r>
              <a:rPr lang="lt-LT" sz="2800" b="1" i="1" dirty="0"/>
              <a:t>planavimo </a:t>
            </a:r>
            <a:r>
              <a:rPr lang="lt-LT" sz="2800" b="1" dirty="0"/>
              <a:t>mokymai</a:t>
            </a:r>
          </a:p>
          <a:p>
            <a:endParaRPr lang="lt-LT" sz="2800" b="1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lt-LT" sz="2000" b="1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504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raštės vietos rezervavimo ženklas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3" name="Vertikalioji slinktis 2"/>
          <p:cNvSpPr/>
          <p:nvPr/>
        </p:nvSpPr>
        <p:spPr>
          <a:xfrm>
            <a:off x="523701" y="631766"/>
            <a:ext cx="3333404" cy="4948643"/>
          </a:xfrm>
          <a:prstGeom prst="vertic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2800" b="1" dirty="0"/>
              <a:t>Mokymų</a:t>
            </a:r>
          </a:p>
          <a:p>
            <a:pPr algn="ctr"/>
            <a:r>
              <a:rPr lang="lt-LT" sz="2800" b="1" dirty="0"/>
              <a:t>temos</a:t>
            </a:r>
          </a:p>
        </p:txBody>
      </p:sp>
      <p:sp>
        <p:nvSpPr>
          <p:cNvPr id="4" name="Stačiakampis 3"/>
          <p:cNvSpPr/>
          <p:nvPr/>
        </p:nvSpPr>
        <p:spPr>
          <a:xfrm>
            <a:off x="4444538" y="1216306"/>
            <a:ext cx="730965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400" dirty="0">
                <a:ea typeface="Calibri" panose="020F0502020204030204" pitchFamily="34" charset="0"/>
                <a:cs typeface="Times New Roman" panose="02020603050405020304" pitchFamily="18" charset="0"/>
              </a:rPr>
              <a:t>Neformaliojo švietimo ir tęstinio mokymosi potencialių besimokančiųjų pritraukimo, motyvavimo ir jų mokymosi poreikių tenkinimo būdai;</a:t>
            </a:r>
          </a:p>
          <a:p>
            <a:pPr>
              <a:spcAft>
                <a:spcPts val="0"/>
              </a:spcAft>
            </a:pPr>
            <a:endParaRPr lang="lt-LT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Tarpinstitucinis</a:t>
            </a:r>
            <a:r>
              <a:rPr lang="lt-LT" sz="2400" dirty="0">
                <a:ea typeface="Calibri" panose="020F0502020204030204" pitchFamily="34" charset="0"/>
                <a:cs typeface="Times New Roman" panose="02020603050405020304" pitchFamily="18" charset="0"/>
              </a:rPr>
              <a:t> bendradarbiavimas ir komunikacija mokant suaugusiuosius;</a:t>
            </a:r>
          </a:p>
          <a:p>
            <a:pPr>
              <a:spcAft>
                <a:spcPts val="0"/>
              </a:spcAft>
            </a:pPr>
            <a:endParaRPr lang="lt-LT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400" dirty="0">
                <a:ea typeface="Calibri" panose="020F0502020204030204" pitchFamily="34" charset="0"/>
                <a:cs typeface="Times New Roman" panose="02020603050405020304" pitchFamily="18" charset="0"/>
              </a:rPr>
              <a:t>Švietimo planavimas savivaldos lygmenyje.</a:t>
            </a:r>
          </a:p>
          <a:p>
            <a:pPr>
              <a:spcAft>
                <a:spcPts val="0"/>
              </a:spcAft>
            </a:pPr>
            <a:endParaRPr lang="lt-LT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400" dirty="0">
                <a:ea typeface="Calibri" panose="020F0502020204030204" pitchFamily="34" charset="0"/>
                <a:cs typeface="Times New Roman" panose="02020603050405020304" pitchFamily="18" charset="0"/>
              </a:rPr>
              <a:t>Projektai ir jų svarba švietimo planavime.</a:t>
            </a:r>
          </a:p>
        </p:txBody>
      </p:sp>
    </p:spTree>
    <p:extLst>
      <p:ext uri="{BB962C8B-B14F-4D97-AF65-F5344CB8AC3E}">
        <p14:creationId xmlns:p14="http://schemas.microsoft.com/office/powerpoint/2010/main" val="1565418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raštės vietos rezervavimo ženklas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559" y="0"/>
            <a:ext cx="6325985" cy="6325985"/>
          </a:xfrm>
          <a:prstGeom prst="rect">
            <a:avLst/>
          </a:prstGeom>
        </p:spPr>
      </p:pic>
      <p:sp>
        <p:nvSpPr>
          <p:cNvPr id="5" name="Vertikalioji slinktis 4"/>
          <p:cNvSpPr/>
          <p:nvPr/>
        </p:nvSpPr>
        <p:spPr>
          <a:xfrm>
            <a:off x="457201" y="778824"/>
            <a:ext cx="3507970" cy="4884714"/>
          </a:xfrm>
          <a:prstGeom prst="vertic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lt-LT" sz="3200" b="1" i="1" dirty="0">
                <a:ea typeface="Verdana" panose="020B0604030504040204" pitchFamily="34" charset="0"/>
                <a:cs typeface="Verdana" panose="020B0604030504040204" pitchFamily="34" charset="0"/>
              </a:rPr>
              <a:t>II-</a:t>
            </a:r>
            <a:r>
              <a:rPr lang="lt-LT" sz="3200" b="1" i="1" dirty="0" err="1">
                <a:ea typeface="Verdana" panose="020B0604030504040204" pitchFamily="34" charset="0"/>
                <a:cs typeface="Verdana" panose="020B0604030504040204" pitchFamily="34" charset="0"/>
              </a:rPr>
              <a:t>oji</a:t>
            </a:r>
            <a:r>
              <a:rPr lang="lt-LT" sz="3200" b="1" i="1" dirty="0">
                <a:ea typeface="Verdana" panose="020B0604030504040204" pitchFamily="34" charset="0"/>
                <a:cs typeface="Verdana" panose="020B0604030504040204" pitchFamily="34" charset="0"/>
              </a:rPr>
              <a:t> sesija:</a:t>
            </a:r>
          </a:p>
          <a:p>
            <a:endParaRPr lang="lt-LT" sz="3200" b="1" i="1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lt-LT" sz="2800" b="1" dirty="0"/>
              <a:t>Suaugusiųjų švietimo </a:t>
            </a:r>
            <a:r>
              <a:rPr lang="lt-LT" sz="2800" b="1" i="1" dirty="0"/>
              <a:t>projektų</a:t>
            </a:r>
            <a:r>
              <a:rPr lang="lt-LT" sz="2800" b="1" dirty="0"/>
              <a:t> ir įgyvendinimo mokymai</a:t>
            </a:r>
          </a:p>
        </p:txBody>
      </p:sp>
    </p:spTree>
    <p:extLst>
      <p:ext uri="{BB962C8B-B14F-4D97-AF65-F5344CB8AC3E}">
        <p14:creationId xmlns:p14="http://schemas.microsoft.com/office/powerpoint/2010/main" val="4104788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raštės vietos rezervavimo ženklas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3" name="Vertikalioji slinktis 2"/>
          <p:cNvSpPr/>
          <p:nvPr/>
        </p:nvSpPr>
        <p:spPr>
          <a:xfrm>
            <a:off x="448887" y="698268"/>
            <a:ext cx="3333404" cy="4948643"/>
          </a:xfrm>
          <a:prstGeom prst="vertic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2800" b="1" dirty="0"/>
              <a:t>Mokymų</a:t>
            </a:r>
          </a:p>
          <a:p>
            <a:pPr algn="ctr"/>
            <a:r>
              <a:rPr lang="lt-LT" sz="2800" b="1" dirty="0"/>
              <a:t>temos</a:t>
            </a:r>
          </a:p>
        </p:txBody>
      </p:sp>
      <p:sp>
        <p:nvSpPr>
          <p:cNvPr id="5" name="Stačiakampis 4"/>
          <p:cNvSpPr/>
          <p:nvPr/>
        </p:nvSpPr>
        <p:spPr>
          <a:xfrm>
            <a:off x="3990109" y="631766"/>
            <a:ext cx="737338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400" dirty="0">
                <a:ea typeface="Calibri" panose="020F0502020204030204" pitchFamily="34" charset="0"/>
                <a:cs typeface="Times New Roman" panose="02020603050405020304" pitchFamily="18" charset="0"/>
              </a:rPr>
              <a:t>Projekto samprata ir vaidmuo suaugusiųjų švietime;</a:t>
            </a:r>
          </a:p>
          <a:p>
            <a:pPr>
              <a:spcAft>
                <a:spcPts val="0"/>
              </a:spcAft>
            </a:pPr>
            <a:endParaRPr lang="lt-LT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400" dirty="0">
                <a:ea typeface="Calibri" panose="020F0502020204030204" pitchFamily="34" charset="0"/>
                <a:cs typeface="Times New Roman" panose="02020603050405020304" pitchFamily="18" charset="0"/>
              </a:rPr>
              <a:t>Projektų valdymo ciklas. Švietimo projektų rengimo ir įgyvendinimo problematika;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lt-LT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400" dirty="0">
                <a:ea typeface="Calibri" panose="020F0502020204030204" pitchFamily="34" charset="0"/>
                <a:cs typeface="Times New Roman" panose="02020603050405020304" pitchFamily="18" charset="0"/>
              </a:rPr>
              <a:t>Projektas kaip priemonė bendruomenės ar institucijos problemų sprendimui;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lt-LT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400" dirty="0">
                <a:ea typeface="Calibri" panose="020F0502020204030204" pitchFamily="34" charset="0"/>
                <a:cs typeface="Times New Roman" panose="02020603050405020304" pitchFamily="18" charset="0"/>
              </a:rPr>
              <a:t>Projekto vertinimo kriterijai;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lt-LT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400" dirty="0">
                <a:ea typeface="Calibri" panose="020F0502020204030204" pitchFamily="34" charset="0"/>
                <a:cs typeface="Times New Roman" panose="02020603050405020304" pitchFamily="18" charset="0"/>
              </a:rPr>
              <a:t>Projekto rengimo etapai;</a:t>
            </a:r>
          </a:p>
          <a:p>
            <a:pPr>
              <a:spcAft>
                <a:spcPts val="0"/>
              </a:spcAft>
            </a:pPr>
            <a:endParaRPr lang="lt-LT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400" dirty="0">
                <a:ea typeface="Calibri" panose="020F0502020204030204" pitchFamily="34" charset="0"/>
                <a:cs typeface="Times New Roman" panose="02020603050405020304" pitchFamily="18" charset="0"/>
              </a:rPr>
              <a:t>Finansavimo šaltinių paieška. Tarptautinių, nacionalinių, savivaldos lygmens suaugusiųjų švietimo projektų finansavimo galimybės.</a:t>
            </a:r>
          </a:p>
        </p:txBody>
      </p:sp>
    </p:spTree>
    <p:extLst>
      <p:ext uri="{BB962C8B-B14F-4D97-AF65-F5344CB8AC3E}">
        <p14:creationId xmlns:p14="http://schemas.microsoft.com/office/powerpoint/2010/main" val="3265332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raštės vietos rezervavimo ženklas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3" name="Vertikalioji slinktis 2"/>
          <p:cNvSpPr/>
          <p:nvPr/>
        </p:nvSpPr>
        <p:spPr>
          <a:xfrm>
            <a:off x="4191892" y="697282"/>
            <a:ext cx="3333404" cy="4948643"/>
          </a:xfrm>
          <a:prstGeom prst="vertic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2800" i="1" dirty="0"/>
              <a:t>Atnaujinome ir pagilinome neformaliojo švietimo ir tęstinio mokymosi </a:t>
            </a:r>
          </a:p>
          <a:p>
            <a:pPr algn="ctr"/>
            <a:r>
              <a:rPr lang="lt-LT" sz="2800" i="1" dirty="0"/>
              <a:t>planavimo žinias ir įgūdžius</a:t>
            </a:r>
          </a:p>
          <a:p>
            <a:pPr algn="ctr"/>
            <a:endParaRPr lang="lt-LT" sz="2800" b="1" dirty="0"/>
          </a:p>
        </p:txBody>
      </p:sp>
      <p:pic>
        <p:nvPicPr>
          <p:cNvPr id="4" name="Picture 5" descr="D:\Rutos dokumentai\My Pictures\happiness-in-perpetuity-paul-bo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521" y="1470637"/>
            <a:ext cx="3114218" cy="3690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tačiakampis 4"/>
          <p:cNvSpPr/>
          <p:nvPr/>
        </p:nvSpPr>
        <p:spPr>
          <a:xfrm>
            <a:off x="4315215" y="2709939"/>
            <a:ext cx="40593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lt-LT" b="1" dirty="0"/>
          </a:p>
          <a:p>
            <a:endParaRPr lang="lt-LT" b="1" dirty="0"/>
          </a:p>
          <a:p>
            <a:endParaRPr lang="lt-LT" b="1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97" y="1597533"/>
            <a:ext cx="2844371" cy="3151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4255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raštės vietos rezervavimo ženklas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pic>
        <p:nvPicPr>
          <p:cNvPr id="3" name="Picture 2" descr="http://tikslai.blogas.lt/files/2010/03/suitcase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FFC"/>
              </a:clrFrom>
              <a:clrTo>
                <a:srgbClr val="FDFF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4127" y="2448808"/>
            <a:ext cx="2989386" cy="287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tačiakampis 3"/>
          <p:cNvSpPr/>
          <p:nvPr/>
        </p:nvSpPr>
        <p:spPr>
          <a:xfrm>
            <a:off x="4516926" y="829027"/>
            <a:ext cx="249459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lt-LT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Rezultatas</a:t>
            </a:r>
          </a:p>
        </p:txBody>
      </p:sp>
    </p:spTree>
    <p:extLst>
      <p:ext uri="{BB962C8B-B14F-4D97-AF65-F5344CB8AC3E}">
        <p14:creationId xmlns:p14="http://schemas.microsoft.com/office/powerpoint/2010/main" val="612687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raštės vietos rezervavimo ženklas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pic>
        <p:nvPicPr>
          <p:cNvPr id="3" name="Paveikslėlis 2">
            <a:hlinkClick r:id="rId2"/>
          </p:cNvPr>
          <p:cNvPicPr>
            <a:picLocks noChangeAspect="1"/>
          </p:cNvPicPr>
          <p:nvPr/>
        </p:nvPicPr>
        <p:blipFill rotWithShape="1">
          <a:blip r:embed="rId3"/>
          <a:srcRect l="8492" t="18500" r="36717" b="23827"/>
          <a:stretch/>
        </p:blipFill>
        <p:spPr>
          <a:xfrm>
            <a:off x="5334912" y="1429788"/>
            <a:ext cx="5450001" cy="3225339"/>
          </a:xfrm>
          <a:prstGeom prst="rect">
            <a:avLst/>
          </a:prstGeom>
        </p:spPr>
      </p:pic>
      <p:sp>
        <p:nvSpPr>
          <p:cNvPr id="4" name="Stačiakampis 3"/>
          <p:cNvSpPr/>
          <p:nvPr/>
        </p:nvSpPr>
        <p:spPr>
          <a:xfrm>
            <a:off x="1197033" y="1655539"/>
            <a:ext cx="3582786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i="1" dirty="0"/>
              <a:t> </a:t>
            </a:r>
          </a:p>
          <a:p>
            <a:r>
              <a:rPr lang="lt-LT" sz="2800" i="1" dirty="0"/>
              <a:t>Supratome, kad negalima siųsti vienos žinutės 5 kartų atstovams -</a:t>
            </a:r>
          </a:p>
          <a:p>
            <a:r>
              <a:rPr lang="lt-LT" sz="2800" i="1" dirty="0"/>
              <a:t>besimokantiesiems 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18838312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raštės vietos rezervavimo ženklas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0596" y="873886"/>
            <a:ext cx="4870621" cy="2382204"/>
          </a:xfrm>
          <a:prstGeom prst="rect">
            <a:avLst/>
          </a:prstGeom>
        </p:spPr>
      </p:pic>
      <p:sp>
        <p:nvSpPr>
          <p:cNvPr id="4" name="Stačiakampis 3"/>
          <p:cNvSpPr/>
          <p:nvPr/>
        </p:nvSpPr>
        <p:spPr>
          <a:xfrm>
            <a:off x="881149" y="764769"/>
            <a:ext cx="482969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800" i="1" dirty="0" err="1"/>
              <a:t>Išsiaškinome</a:t>
            </a:r>
            <a:r>
              <a:rPr lang="lt-LT" sz="2800" i="1" dirty="0"/>
              <a:t>, kas yra:</a:t>
            </a:r>
          </a:p>
          <a:p>
            <a:endParaRPr lang="lt-LT" sz="2800" i="1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lt-LT" sz="2800" i="1" dirty="0"/>
              <a:t>grupė-komanda – organizacija,</a:t>
            </a:r>
          </a:p>
          <a:p>
            <a:endParaRPr lang="lt-LT" sz="2800" i="1" dirty="0"/>
          </a:p>
          <a:p>
            <a:endParaRPr lang="lt-LT" sz="2800" i="1" dirty="0"/>
          </a:p>
          <a:p>
            <a:endParaRPr lang="lt-LT" sz="2800" i="1" dirty="0"/>
          </a:p>
          <a:p>
            <a:endParaRPr lang="lt-LT" sz="2800" i="1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lt-LT" sz="2800" i="1" dirty="0" err="1"/>
              <a:t>Strategavimas</a:t>
            </a:r>
            <a:r>
              <a:rPr lang="lt-LT" sz="2800" i="1" dirty="0"/>
              <a:t> ... planavimas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lt-LT" sz="2800" i="1" dirty="0"/>
          </a:p>
          <a:p>
            <a:endParaRPr lang="lt-LT" sz="2800" i="1" dirty="0"/>
          </a:p>
        </p:txBody>
      </p:sp>
      <p:pic>
        <p:nvPicPr>
          <p:cNvPr id="5" name="Picture 2" descr="Vaizdo rezultatas pagal užklausą „inspiring question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5056" y="3594703"/>
            <a:ext cx="2526469" cy="2526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02805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raštės vietos rezervavimo ženklas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4" name="Stačiakampis 3"/>
          <p:cNvSpPr/>
          <p:nvPr/>
        </p:nvSpPr>
        <p:spPr>
          <a:xfrm>
            <a:off x="723208" y="469846"/>
            <a:ext cx="112720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dirty="0"/>
              <a:t>...</a:t>
            </a:r>
            <a:r>
              <a:rPr lang="lt-LT" sz="2400" dirty="0" err="1"/>
              <a:t>tarpinstitucinio</a:t>
            </a:r>
            <a:r>
              <a:rPr lang="lt-LT" sz="2400" dirty="0"/>
              <a:t> bendradarbiavimo ir komunikacijos reikšmė mokant suaugusiuosius,</a:t>
            </a:r>
            <a:endParaRPr lang="lt-LT" sz="2400" i="1" dirty="0"/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7331" y="1118328"/>
            <a:ext cx="7420496" cy="4046644"/>
          </a:xfrm>
          <a:prstGeom prst="rect">
            <a:avLst/>
          </a:prstGeom>
        </p:spPr>
      </p:pic>
      <p:sp>
        <p:nvSpPr>
          <p:cNvPr id="6" name="Stačiakampis 5"/>
          <p:cNvSpPr/>
          <p:nvPr/>
        </p:nvSpPr>
        <p:spPr>
          <a:xfrm>
            <a:off x="648393" y="5164972"/>
            <a:ext cx="1116399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lt-LT" dirty="0">
              <a:solidFill>
                <a:srgbClr val="003366"/>
              </a:solidFill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lt-LT" sz="2400" dirty="0"/>
              <a:t>nes tarpusavyje su</a:t>
            </a:r>
            <a:r>
              <a:rPr lang="en-GB" sz="2400" dirty="0" err="1"/>
              <a:t>tartas</a:t>
            </a:r>
            <a:r>
              <a:rPr lang="en-GB" sz="2400" dirty="0"/>
              <a:t> </a:t>
            </a:r>
            <a:r>
              <a:rPr lang="en-GB" sz="2400" dirty="0" err="1"/>
              <a:t>veikimas</a:t>
            </a:r>
            <a:r>
              <a:rPr lang="en-GB" sz="2400" dirty="0"/>
              <a:t> </a:t>
            </a:r>
            <a:r>
              <a:rPr lang="en-GB" sz="2400" dirty="0" err="1"/>
              <a:t>i</a:t>
            </a:r>
            <a:r>
              <a:rPr lang="lt-LT" sz="2400" dirty="0" err="1"/>
              <a:t>švien</a:t>
            </a:r>
            <a:r>
              <a:rPr lang="lt-LT" sz="2400" dirty="0"/>
              <a:t>, visas pastangas nukreipiant į geresnį suaugusių mokymąsi, lemia pokytį.</a:t>
            </a:r>
          </a:p>
        </p:txBody>
      </p:sp>
    </p:spTree>
    <p:extLst>
      <p:ext uri="{BB962C8B-B14F-4D97-AF65-F5344CB8AC3E}">
        <p14:creationId xmlns:p14="http://schemas.microsoft.com/office/powerpoint/2010/main" val="23189621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raštės vietos rezervavimo ženklas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3" name="Stačiakampis 2"/>
          <p:cNvSpPr/>
          <p:nvPr/>
        </p:nvSpPr>
        <p:spPr>
          <a:xfrm>
            <a:off x="839585" y="997528"/>
            <a:ext cx="1005008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lt-LT" sz="2800" dirty="0"/>
              <a:t>Tikslinė mūsų besimokančiųjų suaugusiųjų grupė –</a:t>
            </a:r>
          </a:p>
          <a:p>
            <a:pPr algn="ctr"/>
            <a:endParaRPr lang="lt-LT" sz="2800" dirty="0"/>
          </a:p>
          <a:p>
            <a:pPr algn="ctr"/>
            <a:r>
              <a:rPr lang="lt-LT" sz="2800" b="1" dirty="0"/>
              <a:t>šeimos, auginančios vaikus. </a:t>
            </a:r>
          </a:p>
          <a:p>
            <a:endParaRPr lang="lt-LT" sz="2800" b="1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lt-LT" sz="2800" dirty="0"/>
              <a:t>Telšių rajone yra pakankamai neformalųjį suaugusiųjų švietimą teikiančių institucijų.</a:t>
            </a:r>
          </a:p>
          <a:p>
            <a:endParaRPr lang="lt-LT" sz="28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lt-LT" sz="2800" dirty="0"/>
              <a:t>Galimybė kurti konsorciumą ir teikti paraišką „</a:t>
            </a:r>
            <a:r>
              <a:rPr lang="lt-LT" sz="2800" dirty="0" err="1"/>
              <a:t>Erasmus</a:t>
            </a:r>
            <a:r>
              <a:rPr lang="lt-LT" sz="2800" dirty="0"/>
              <a:t>+“ KA1  mobilumui mokymosi tikslais finansavimui gauti.</a:t>
            </a:r>
          </a:p>
          <a:p>
            <a:endParaRPr lang="lt-LT" b="1" dirty="0"/>
          </a:p>
          <a:p>
            <a:r>
              <a:rPr lang="lt-LT" b="1" dirty="0"/>
              <a:t>Konsorciumas</a:t>
            </a:r>
            <a:r>
              <a:rPr lang="lt-LT" dirty="0"/>
              <a:t> (</a:t>
            </a:r>
            <a:r>
              <a:rPr lang="lt-LT" dirty="0" err="1">
                <a:hlinkClick r:id="rId2" tooltip="Lotynų kalba"/>
              </a:rPr>
              <a:t>lot</a:t>
            </a:r>
            <a:r>
              <a:rPr lang="lt-LT" dirty="0">
                <a:hlinkClick r:id="rId2" tooltip="Lotynų kalba"/>
              </a:rPr>
              <a:t>.</a:t>
            </a:r>
            <a:r>
              <a:rPr lang="lt-LT" dirty="0"/>
              <a:t> </a:t>
            </a:r>
            <a:r>
              <a:rPr lang="lt-LT" i="1" dirty="0" err="1"/>
              <a:t>consors</a:t>
            </a:r>
            <a:r>
              <a:rPr lang="lt-LT" dirty="0"/>
              <a:t>, </a:t>
            </a:r>
            <a:r>
              <a:rPr lang="lt-LT" i="1" dirty="0"/>
              <a:t>-</a:t>
            </a:r>
            <a:r>
              <a:rPr lang="lt-LT" i="1" dirty="0" err="1"/>
              <a:t>rtis</a:t>
            </a:r>
            <a:r>
              <a:rPr lang="lt-LT" dirty="0"/>
              <a:t> = likimo brolis) – laikinas ir sutartimis paremtas dviejų ar daugiau teisiškai ir ekonomiškai savarankiškų ir tokiomis išliekančių bendrovių susivienijimas, siekiant kartu imtis bendro projekto, verslo, derėtis ar įgyvendinti sandorį;</a:t>
            </a:r>
            <a:endParaRPr lang="lt-LT" sz="2800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8663354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raštės vietos rezervavimo ženklas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pic>
        <p:nvPicPr>
          <p:cNvPr id="3" name="Picture 3" descr="C:\Users\Roma\Desktop\PAVEKSLAI\arklys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401" y="2221874"/>
            <a:ext cx="5423544" cy="358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tačiakampis 3"/>
          <p:cNvSpPr/>
          <p:nvPr/>
        </p:nvSpPr>
        <p:spPr>
          <a:xfrm>
            <a:off x="756458" y="590204"/>
            <a:ext cx="1081485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800" dirty="0"/>
              <a:t>Tu gali atsivesti arklį prie upelio, bet negali priversti jo gerti. Atsigerti gali tik jis pats. </a:t>
            </a:r>
            <a:br>
              <a:rPr lang="lt-LT" sz="2800" dirty="0"/>
            </a:br>
            <a:r>
              <a:rPr lang="lt-LT" sz="2800" dirty="0"/>
              <a:t>Bet jeigu arklys yra ištroškęs ir pats negeria - pagirdyti jį yra tavo pareiga. </a:t>
            </a:r>
          </a:p>
        </p:txBody>
      </p:sp>
    </p:spTree>
    <p:extLst>
      <p:ext uri="{BB962C8B-B14F-4D97-AF65-F5344CB8AC3E}">
        <p14:creationId xmlns:p14="http://schemas.microsoft.com/office/powerpoint/2010/main" val="17587870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105593" y="554659"/>
            <a:ext cx="10116588" cy="1252451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br>
              <a:rPr lang="lt-LT" sz="2400" b="1" dirty="0">
                <a:latin typeface="+mn-lt"/>
              </a:rPr>
            </a:br>
            <a:br>
              <a:rPr lang="lt-LT" sz="2400" b="1" dirty="0">
                <a:latin typeface="+mn-lt"/>
              </a:rPr>
            </a:br>
            <a:br>
              <a:rPr lang="lt-LT" sz="2400" b="1" dirty="0">
                <a:latin typeface="+mn-lt"/>
              </a:rPr>
            </a:br>
            <a:br>
              <a:rPr lang="lt-LT" sz="2400" b="1" dirty="0">
                <a:latin typeface="+mn-lt"/>
              </a:rPr>
            </a:br>
            <a:br>
              <a:rPr lang="lt-LT" sz="2400" b="1" dirty="0">
                <a:latin typeface="+mn-lt"/>
              </a:rPr>
            </a:br>
            <a:br>
              <a:rPr lang="lt-LT" sz="2400" b="1" dirty="0">
                <a:latin typeface="+mn-lt"/>
              </a:rPr>
            </a:br>
            <a:br>
              <a:rPr lang="lt-LT" sz="2400" b="1" dirty="0">
                <a:latin typeface="+mn-lt"/>
              </a:rPr>
            </a:br>
            <a:br>
              <a:rPr lang="lt-LT" sz="2400" b="1" dirty="0">
                <a:latin typeface="+mn-lt"/>
              </a:rPr>
            </a:br>
            <a:br>
              <a:rPr lang="lt-LT" sz="2400" b="1" dirty="0">
                <a:latin typeface="+mn-lt"/>
              </a:rPr>
            </a:br>
            <a:br>
              <a:rPr lang="lt-LT" sz="2400" b="1" dirty="0">
                <a:latin typeface="+mn-lt"/>
              </a:rPr>
            </a:br>
            <a:endParaRPr lang="lt-LT" sz="3600" dirty="0">
              <a:latin typeface="+mn-lt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81149" y="1679171"/>
            <a:ext cx="10324407" cy="3911733"/>
          </a:xfrm>
        </p:spPr>
        <p:txBody>
          <a:bodyPr>
            <a:noAutofit/>
          </a:bodyPr>
          <a:lstStyle/>
          <a:p>
            <a:pPr marL="0" indent="0">
              <a:buNone/>
            </a:pPr>
            <a:br>
              <a:rPr lang="lt-LT" sz="2400" dirty="0"/>
            </a:br>
            <a:endParaRPr lang="lt-LT" sz="2400" dirty="0"/>
          </a:p>
          <a:p>
            <a:pPr>
              <a:buFont typeface="Wingdings" panose="05000000000000000000" pitchFamily="2" charset="2"/>
              <a:buChar char="§"/>
            </a:pPr>
            <a:endParaRPr lang="lt-LT" sz="2400" dirty="0"/>
          </a:p>
          <a:p>
            <a:pPr marL="0" indent="0">
              <a:lnSpc>
                <a:spcPct val="150000"/>
              </a:lnSpc>
              <a:buNone/>
            </a:pPr>
            <a:endParaRPr lang="lt-LT" sz="2400" dirty="0"/>
          </a:p>
          <a:p>
            <a:pPr marL="0" indent="0">
              <a:buNone/>
            </a:pPr>
            <a:r>
              <a:rPr lang="lt-LT" sz="2400" dirty="0"/>
              <a:t>		</a:t>
            </a: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5" name="Stačiakampis 4"/>
          <p:cNvSpPr/>
          <p:nvPr/>
        </p:nvSpPr>
        <p:spPr>
          <a:xfrm>
            <a:off x="4650261" y="2241551"/>
            <a:ext cx="514658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lt-LT" sz="1350" dirty="0"/>
          </a:p>
          <a:p>
            <a:endParaRPr lang="lt-LT" sz="1350" dirty="0"/>
          </a:p>
          <a:p>
            <a:endParaRPr lang="lt-LT" sz="1350" dirty="0"/>
          </a:p>
          <a:p>
            <a:endParaRPr lang="lt-LT" sz="1350" dirty="0"/>
          </a:p>
          <a:p>
            <a:endParaRPr lang="lt-LT" dirty="0"/>
          </a:p>
          <a:p>
            <a:endParaRPr lang="lt-LT" dirty="0"/>
          </a:p>
        </p:txBody>
      </p:sp>
      <p:sp>
        <p:nvSpPr>
          <p:cNvPr id="7" name="Stačiakampis 6"/>
          <p:cNvSpPr/>
          <p:nvPr/>
        </p:nvSpPr>
        <p:spPr>
          <a:xfrm>
            <a:off x="1030778" y="-706583"/>
            <a:ext cx="9734203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lt-LT" b="1" dirty="0"/>
          </a:p>
          <a:p>
            <a:endParaRPr lang="lt-LT" b="1" dirty="0"/>
          </a:p>
          <a:p>
            <a:endParaRPr lang="lt-LT" b="1" dirty="0"/>
          </a:p>
          <a:p>
            <a:endParaRPr lang="lt-LT" sz="2800" dirty="0"/>
          </a:p>
          <a:p>
            <a:r>
              <a:rPr lang="lt-LT" sz="2800" b="1" dirty="0"/>
              <a:t>Telšių rajono savivaldybės neformaliojo suaugusiųjų švietimo ir tęstinio mokymosi </a:t>
            </a:r>
            <a:r>
              <a:rPr lang="lt-LT" sz="2800" b="1" i="1" dirty="0"/>
              <a:t>2017–2019 </a:t>
            </a:r>
            <a:r>
              <a:rPr lang="lt-LT" sz="2800" b="1" dirty="0"/>
              <a:t>metų veiksmų planas</a:t>
            </a:r>
          </a:p>
        </p:txBody>
      </p:sp>
      <p:sp>
        <p:nvSpPr>
          <p:cNvPr id="9" name="Vertikalioji slinktis 8"/>
          <p:cNvSpPr/>
          <p:nvPr/>
        </p:nvSpPr>
        <p:spPr>
          <a:xfrm>
            <a:off x="353592" y="2310886"/>
            <a:ext cx="2427316" cy="3449781"/>
          </a:xfrm>
          <a:prstGeom prst="vertic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3200" b="1" dirty="0"/>
              <a:t>Veiksmų plano paskirtis </a:t>
            </a:r>
          </a:p>
        </p:txBody>
      </p:sp>
      <p:sp>
        <p:nvSpPr>
          <p:cNvPr id="10" name="Stačiakampis 9"/>
          <p:cNvSpPr/>
          <p:nvPr/>
        </p:nvSpPr>
        <p:spPr>
          <a:xfrm>
            <a:off x="2942705" y="2177581"/>
            <a:ext cx="82296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pPr>
              <a:lnSpc>
                <a:spcPct val="150000"/>
              </a:lnSpc>
            </a:pPr>
            <a:r>
              <a:rPr lang="lt-LT" sz="2800" b="1" i="1" dirty="0"/>
              <a:t>Siekti nuoseklaus ir </a:t>
            </a:r>
            <a:r>
              <a:rPr lang="lt-LT" sz="2800" b="1" i="1" dirty="0" err="1"/>
              <a:t>tarpinstituciniu</a:t>
            </a:r>
            <a:r>
              <a:rPr lang="lt-LT" sz="2800" b="1" i="1" dirty="0"/>
              <a:t> susitarimu grįsto, įvairių savivaldybės gyventojų grupių poreikius atitinkančio NSŠ ir TM inicijavimo ir įgyvendinimo.</a:t>
            </a:r>
          </a:p>
        </p:txBody>
      </p:sp>
    </p:spTree>
    <p:extLst>
      <p:ext uri="{BB962C8B-B14F-4D97-AF65-F5344CB8AC3E}">
        <p14:creationId xmlns:p14="http://schemas.microsoft.com/office/powerpoint/2010/main" val="28434795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080656" y="598516"/>
            <a:ext cx="10075024" cy="1662546"/>
          </a:xfrm>
        </p:spPr>
        <p:txBody>
          <a:bodyPr>
            <a:normAutofit fontScale="90000"/>
          </a:bodyPr>
          <a:lstStyle/>
          <a:p>
            <a:br>
              <a:rPr lang="lt-LT" sz="3100" b="1" dirty="0">
                <a:latin typeface="+mn-lt"/>
              </a:rPr>
            </a:br>
            <a:br>
              <a:rPr lang="lt-LT" sz="3100" b="1" dirty="0">
                <a:latin typeface="+mn-lt"/>
              </a:rPr>
            </a:br>
            <a:br>
              <a:rPr lang="lt-LT" sz="3100" b="1" dirty="0">
                <a:latin typeface="+mn-lt"/>
              </a:rPr>
            </a:br>
            <a:r>
              <a:rPr lang="lt-LT" sz="3100" b="1" dirty="0">
                <a:latin typeface="+mn-lt"/>
              </a:rPr>
              <a:t>Telšių rajono savivaldybės neformaliojo suaugusiųjų švietimo ir tęstinio mokymosi </a:t>
            </a:r>
            <a:r>
              <a:rPr lang="lt-LT" sz="3100" b="1" i="1" dirty="0">
                <a:latin typeface="+mn-lt"/>
              </a:rPr>
              <a:t>2017–2019 </a:t>
            </a:r>
            <a:r>
              <a:rPr lang="lt-LT" sz="3100" b="1" dirty="0">
                <a:latin typeface="+mn-lt"/>
              </a:rPr>
              <a:t>metų veiksmų planas</a:t>
            </a:r>
            <a:br>
              <a:rPr lang="lt-LT" dirty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878698" y="2552006"/>
            <a:ext cx="8276982" cy="3317087"/>
          </a:xfrm>
        </p:spPr>
        <p:txBody>
          <a:bodyPr/>
          <a:lstStyle/>
          <a:p>
            <a:pPr algn="ctr"/>
            <a:endParaRPr lang="lt-LT" sz="2800" b="1" dirty="0"/>
          </a:p>
          <a:p>
            <a:pPr>
              <a:lnSpc>
                <a:spcPct val="150000"/>
              </a:lnSpc>
            </a:pPr>
            <a:r>
              <a:rPr lang="lt-LT" sz="2800" b="1" i="1" dirty="0"/>
              <a:t>Plėtoti NSŠ ir TM kokybiškų paslaugų prieinamumą Telšių rajono savivaldybėje, atsižvelgiant į visuomenės poreikius.</a:t>
            </a:r>
          </a:p>
          <a:p>
            <a:endParaRPr lang="lt-LT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5" name="Vertikalioji slinktis 4"/>
          <p:cNvSpPr/>
          <p:nvPr/>
        </p:nvSpPr>
        <p:spPr>
          <a:xfrm>
            <a:off x="340823" y="2394065"/>
            <a:ext cx="2310938" cy="3308464"/>
          </a:xfrm>
          <a:prstGeom prst="vertic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2800" b="1" dirty="0"/>
              <a:t>Tikslas</a:t>
            </a:r>
          </a:p>
        </p:txBody>
      </p:sp>
    </p:spTree>
    <p:extLst>
      <p:ext uri="{BB962C8B-B14F-4D97-AF65-F5344CB8AC3E}">
        <p14:creationId xmlns:p14="http://schemas.microsoft.com/office/powerpoint/2010/main" val="12361554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2" name="Stačiakampis 1"/>
          <p:cNvSpPr/>
          <p:nvPr/>
        </p:nvSpPr>
        <p:spPr>
          <a:xfrm>
            <a:off x="4921135" y="374073"/>
            <a:ext cx="23275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800" b="1" dirty="0"/>
              <a:t>Uždaviniai</a:t>
            </a:r>
            <a:endParaRPr lang="lt-LT" sz="2800" dirty="0"/>
          </a:p>
        </p:txBody>
      </p:sp>
      <p:sp>
        <p:nvSpPr>
          <p:cNvPr id="6" name="Turinio vietos rezervavimo ženklas 4"/>
          <p:cNvSpPr txBox="1">
            <a:spLocks/>
          </p:cNvSpPr>
          <p:nvPr/>
        </p:nvSpPr>
        <p:spPr>
          <a:xfrm>
            <a:off x="84561" y="1608522"/>
            <a:ext cx="2842952" cy="4009813"/>
          </a:xfrm>
          <a:prstGeom prst="vertic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b="1" dirty="0"/>
              <a:t>Įvairių savivaldybės gyventojų grupių poreikius atitinkančio NSŠ ir TM inicijavimas ir įgyvendinimas</a:t>
            </a:r>
          </a:p>
        </p:txBody>
      </p:sp>
      <p:sp>
        <p:nvSpPr>
          <p:cNvPr id="7" name="Turinio vietos rezervavimo ženklas 4"/>
          <p:cNvSpPr txBox="1">
            <a:spLocks/>
          </p:cNvSpPr>
          <p:nvPr/>
        </p:nvSpPr>
        <p:spPr>
          <a:xfrm>
            <a:off x="2894262" y="1608523"/>
            <a:ext cx="3002453" cy="4009813"/>
          </a:xfrm>
          <a:prstGeom prst="vertic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b="1" dirty="0"/>
              <a:t>Tarpžinybinio bendradarbiavimo su NSŠ ir TM vykdančiomis institucijomis plėtojimas</a:t>
            </a:r>
          </a:p>
        </p:txBody>
      </p:sp>
      <p:sp>
        <p:nvSpPr>
          <p:cNvPr id="8" name="Turinio vietos rezervavimo ženklas 4"/>
          <p:cNvSpPr txBox="1">
            <a:spLocks/>
          </p:cNvSpPr>
          <p:nvPr/>
        </p:nvSpPr>
        <p:spPr>
          <a:xfrm>
            <a:off x="5896715" y="1685757"/>
            <a:ext cx="2981152" cy="3985563"/>
          </a:xfrm>
          <a:prstGeom prst="vertic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b="1" dirty="0"/>
              <a:t>Informacijos, skirtos motyvuoti suaugusiuosius dalyvauti mokymesi visą gyvenimą, prieinamumo didinimas</a:t>
            </a:r>
          </a:p>
        </p:txBody>
      </p:sp>
      <p:sp>
        <p:nvSpPr>
          <p:cNvPr id="9" name="Turinio vietos rezervavimo ženklas 4"/>
          <p:cNvSpPr txBox="1">
            <a:spLocks/>
          </p:cNvSpPr>
          <p:nvPr/>
        </p:nvSpPr>
        <p:spPr>
          <a:xfrm>
            <a:off x="8923067" y="1695458"/>
            <a:ext cx="2884518" cy="3975862"/>
          </a:xfrm>
          <a:prstGeom prst="vertic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b="1" dirty="0"/>
              <a:t>NSŠ ir TM stebėsenos vykdymas, naujų iniciatyvų planavimas</a:t>
            </a:r>
          </a:p>
        </p:txBody>
      </p:sp>
    </p:spTree>
    <p:extLst>
      <p:ext uri="{BB962C8B-B14F-4D97-AF65-F5344CB8AC3E}">
        <p14:creationId xmlns:p14="http://schemas.microsoft.com/office/powerpoint/2010/main" val="14433293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raštės vietos rezervavimo ženklas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4" name="Horizontalioji slinktis 3"/>
          <p:cNvSpPr/>
          <p:nvPr/>
        </p:nvSpPr>
        <p:spPr>
          <a:xfrm>
            <a:off x="1005840" y="808836"/>
            <a:ext cx="9601199" cy="4951883"/>
          </a:xfrm>
          <a:prstGeom prst="horizont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lt-LT" sz="28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lt-LT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Telšių rajono savivaldybės tarybos 2017 m. rugpjūčio 31 d. Nr. T1-224 sprendimu Telšių švietimo centras paskirtas Telšių rajono savivaldybės NSŠ ir TM </a:t>
            </a:r>
          </a:p>
          <a:p>
            <a:pPr algn="ctr">
              <a:lnSpc>
                <a:spcPct val="150000"/>
              </a:lnSpc>
            </a:pPr>
            <a:r>
              <a:rPr lang="lt-LT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2017-2019 metų veiksmų plano įgyvendinimo koordinatoriumi</a:t>
            </a:r>
          </a:p>
          <a:p>
            <a:pPr algn="ctr">
              <a:lnSpc>
                <a:spcPct val="150000"/>
              </a:lnSpc>
            </a:pPr>
            <a:endParaRPr lang="lt-LT" sz="3200" dirty="0"/>
          </a:p>
        </p:txBody>
      </p:sp>
      <p:pic>
        <p:nvPicPr>
          <p:cNvPr id="5" name="Paveikslėlis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457" y="184588"/>
            <a:ext cx="1590675" cy="1121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2401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vadinimas 2"/>
          <p:cNvSpPr>
            <a:spLocks noGrp="1"/>
          </p:cNvSpPr>
          <p:nvPr>
            <p:ph type="title"/>
          </p:nvPr>
        </p:nvSpPr>
        <p:spPr>
          <a:xfrm>
            <a:off x="1172095" y="1117877"/>
            <a:ext cx="10058400" cy="636110"/>
          </a:xfrm>
        </p:spPr>
        <p:txBody>
          <a:bodyPr>
            <a:noAutofit/>
          </a:bodyPr>
          <a:lstStyle/>
          <a:p>
            <a:r>
              <a:rPr lang="lt-LT" sz="2800" dirty="0">
                <a:latin typeface="+mn-lt"/>
              </a:rPr>
              <a:t>1 uždavinys </a:t>
            </a:r>
            <a:br>
              <a:rPr lang="lt-LT" sz="2800" dirty="0">
                <a:latin typeface="+mn-lt"/>
              </a:rPr>
            </a:br>
            <a:r>
              <a:rPr lang="lt-LT" sz="2800" b="1" dirty="0">
                <a:latin typeface="+mn-lt"/>
              </a:rPr>
              <a:t>Įvairių savivaldybės gyventojų grupių poreikius atitinkančio NSŠ ir TM inicijavimas ir įgyvendinimas</a:t>
            </a:r>
            <a:br>
              <a:rPr lang="lt-LT" sz="2800" b="1" dirty="0">
                <a:latin typeface="+mn-lt"/>
              </a:rPr>
            </a:br>
            <a:endParaRPr lang="lt-LT" sz="2800" dirty="0">
              <a:latin typeface="+mn-lt"/>
            </a:endParaRPr>
          </a:p>
        </p:txBody>
      </p:sp>
      <p:sp>
        <p:nvSpPr>
          <p:cNvPr id="2" name="Poraštės vietos rezervavimo ženklas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4" name="Turinio vietos rezervavimo ženklas 4"/>
          <p:cNvSpPr txBox="1">
            <a:spLocks/>
          </p:cNvSpPr>
          <p:nvPr/>
        </p:nvSpPr>
        <p:spPr>
          <a:xfrm>
            <a:off x="0" y="1961806"/>
            <a:ext cx="3686185" cy="4009813"/>
          </a:xfrm>
          <a:prstGeom prst="vertic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sz="2800" b="1" dirty="0"/>
              <a:t>Surengta ir įgyvendinta bendrųjų kompetencijų ugdymo bei tobulinimo programų suaugusiesiems</a:t>
            </a:r>
          </a:p>
        </p:txBody>
      </p:sp>
      <p:sp>
        <p:nvSpPr>
          <p:cNvPr id="5" name="Stačiakampis 4"/>
          <p:cNvSpPr/>
          <p:nvPr/>
        </p:nvSpPr>
        <p:spPr>
          <a:xfrm>
            <a:off x="3686185" y="2069869"/>
            <a:ext cx="7885132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 užsienio kalbų (anglų, vokiečių) mokymų programos;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0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150 dalyvių patobulino mokymosi mokytis ir bendravimo užsienio kalba kompetencijas;</a:t>
            </a:r>
            <a:endParaRPr lang="lt-LT" sz="24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programa muziejininkams;</a:t>
            </a:r>
          </a:p>
          <a:p>
            <a:pPr>
              <a:spcAft>
                <a:spcPts val="0"/>
              </a:spcAft>
            </a:pPr>
            <a:r>
              <a:rPr lang="lt-LT" sz="20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35 dalyviai ugdė gebėjimus efektyviau planuoti projektus;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programa mokyklų bibliotekininkams</a:t>
            </a:r>
            <a:r>
              <a:rPr lang="lt-LT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>
              <a:spcAft>
                <a:spcPts val="0"/>
              </a:spcAft>
            </a:pPr>
            <a:r>
              <a:rPr lang="lt-LT" sz="20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14 dalyvių patobulino profesinę kompetenciją;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muzikos ugdymo programos;</a:t>
            </a:r>
          </a:p>
          <a:p>
            <a:pPr>
              <a:spcAft>
                <a:spcPts val="0"/>
              </a:spcAft>
            </a:pPr>
            <a:r>
              <a:rPr lang="lt-LT" sz="20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 besimokančiųjų tobulino meninės raiškos ir mokymosi visą gyvenimą kompetencijas; 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meninio ugdymo programos;</a:t>
            </a:r>
          </a:p>
          <a:p>
            <a:pPr>
              <a:spcAft>
                <a:spcPts val="0"/>
              </a:spcAft>
            </a:pPr>
            <a:r>
              <a:rPr lang="lt-LT" sz="20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14 suaugusiųjų tobulino kūrybiškumo kompetenciją, lavino vaizduotę;</a:t>
            </a:r>
          </a:p>
          <a:p>
            <a:pPr>
              <a:spcAft>
                <a:spcPts val="0"/>
              </a:spcAft>
            </a:pPr>
            <a:endParaRPr lang="lt-LT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lt-LT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lt-LT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lt-LT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0475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vadinimas 2"/>
          <p:cNvSpPr>
            <a:spLocks noGrp="1"/>
          </p:cNvSpPr>
          <p:nvPr>
            <p:ph type="title"/>
          </p:nvPr>
        </p:nvSpPr>
        <p:spPr>
          <a:xfrm>
            <a:off x="1172095" y="1117877"/>
            <a:ext cx="10058400" cy="636110"/>
          </a:xfrm>
        </p:spPr>
        <p:txBody>
          <a:bodyPr>
            <a:noAutofit/>
          </a:bodyPr>
          <a:lstStyle/>
          <a:p>
            <a:r>
              <a:rPr lang="lt-LT" sz="2800" dirty="0">
                <a:latin typeface="+mn-lt"/>
              </a:rPr>
              <a:t>1 uždavinys </a:t>
            </a:r>
            <a:br>
              <a:rPr lang="lt-LT" sz="2800" dirty="0">
                <a:latin typeface="+mn-lt"/>
              </a:rPr>
            </a:br>
            <a:r>
              <a:rPr lang="lt-LT" sz="2800" b="1" dirty="0">
                <a:latin typeface="+mn-lt"/>
              </a:rPr>
              <a:t>Įvairių savivaldybės gyventojų grupių poreikius atitinkančio NSŠ ir TM inicijavimas ir įgyvendinimas</a:t>
            </a:r>
            <a:br>
              <a:rPr lang="lt-LT" sz="2800" b="1" dirty="0">
                <a:latin typeface="+mn-lt"/>
              </a:rPr>
            </a:br>
            <a:endParaRPr lang="lt-LT" sz="2800" dirty="0">
              <a:latin typeface="+mn-lt"/>
            </a:endParaRPr>
          </a:p>
        </p:txBody>
      </p:sp>
      <p:sp>
        <p:nvSpPr>
          <p:cNvPr id="2" name="Poraštės vietos rezervavimo ženklas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4" name="Turinio vietos rezervavimo ženklas 4"/>
          <p:cNvSpPr txBox="1">
            <a:spLocks/>
          </p:cNvSpPr>
          <p:nvPr/>
        </p:nvSpPr>
        <p:spPr>
          <a:xfrm>
            <a:off x="290945" y="1876484"/>
            <a:ext cx="3521930" cy="4009813"/>
          </a:xfrm>
          <a:prstGeom prst="vertic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sz="2800" b="1" dirty="0"/>
              <a:t>Surengta ir įgyvendinta bendrųjų kompetencijų ugdymo bei tobulinimo programų suaugusiesiems</a:t>
            </a:r>
          </a:p>
        </p:txBody>
      </p:sp>
      <p:sp>
        <p:nvSpPr>
          <p:cNvPr id="5" name="Stačiakampis 4"/>
          <p:cNvSpPr/>
          <p:nvPr/>
        </p:nvSpPr>
        <p:spPr>
          <a:xfrm>
            <a:off x="3686185" y="2069869"/>
            <a:ext cx="816776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Surengti 2 susitikimai-paskaitos su menininku; </a:t>
            </a:r>
          </a:p>
          <a:p>
            <a:pPr>
              <a:spcAft>
                <a:spcPts val="0"/>
              </a:spcAft>
            </a:pPr>
            <a:endParaRPr lang="lt-LT" sz="2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kelionės po istorines Lietuvos, Lenkijos vietas;</a:t>
            </a:r>
          </a:p>
          <a:p>
            <a:pPr>
              <a:spcAft>
                <a:spcPts val="0"/>
              </a:spcAft>
            </a:pPr>
            <a:endParaRPr lang="lt-LT" sz="2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koncertų / spektaklių lankymai;</a:t>
            </a:r>
          </a:p>
          <a:p>
            <a:pPr>
              <a:spcAft>
                <a:spcPts val="0"/>
              </a:spcAft>
            </a:pPr>
            <a:endParaRPr lang="lt-LT" sz="2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mugė;</a:t>
            </a:r>
          </a:p>
          <a:p>
            <a:r>
              <a:rPr lang="lt-LT" sz="2800" b="1" i="1" dirty="0">
                <a:solidFill>
                  <a:schemeClr val="accent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Telšių TAU studentai ugdė mokymosi visą gyvenimą kompetenciją </a:t>
            </a:r>
          </a:p>
          <a:p>
            <a:pPr>
              <a:spcAft>
                <a:spcPts val="0"/>
              </a:spcAft>
            </a:pPr>
            <a:endParaRPr lang="lt-LT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lt-LT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8005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vadinimas 2"/>
          <p:cNvSpPr>
            <a:spLocks noGrp="1"/>
          </p:cNvSpPr>
          <p:nvPr>
            <p:ph type="title"/>
          </p:nvPr>
        </p:nvSpPr>
        <p:spPr>
          <a:xfrm>
            <a:off x="1172095" y="1117877"/>
            <a:ext cx="10058400" cy="636110"/>
          </a:xfrm>
        </p:spPr>
        <p:txBody>
          <a:bodyPr>
            <a:noAutofit/>
          </a:bodyPr>
          <a:lstStyle/>
          <a:p>
            <a:r>
              <a:rPr lang="lt-LT" sz="1800" dirty="0">
                <a:latin typeface="+mn-lt"/>
              </a:rPr>
              <a:t>1 uždavinys </a:t>
            </a:r>
            <a:br>
              <a:rPr lang="lt-LT" sz="1800" dirty="0">
                <a:latin typeface="+mn-lt"/>
              </a:rPr>
            </a:br>
            <a:r>
              <a:rPr lang="lt-LT" sz="2400" b="1" dirty="0">
                <a:latin typeface="+mn-lt"/>
              </a:rPr>
              <a:t>Įvairių savivaldybės gyventojų grupių poreikius atitinkančio NSŠ ir TM inicijavimas ir įgyvendinimas</a:t>
            </a:r>
            <a:br>
              <a:rPr lang="lt-LT" sz="2400" b="1" dirty="0">
                <a:latin typeface="+mn-lt"/>
              </a:rPr>
            </a:br>
            <a:endParaRPr lang="lt-LT" sz="2400" dirty="0">
              <a:latin typeface="+mn-lt"/>
            </a:endParaRPr>
          </a:p>
        </p:txBody>
      </p:sp>
      <p:sp>
        <p:nvSpPr>
          <p:cNvPr id="2" name="Poraštės vietos rezervavimo ženklas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4" name="Turinio vietos rezervavimo ženklas 4"/>
          <p:cNvSpPr txBox="1">
            <a:spLocks/>
          </p:cNvSpPr>
          <p:nvPr/>
        </p:nvSpPr>
        <p:spPr>
          <a:xfrm>
            <a:off x="0" y="1961806"/>
            <a:ext cx="3450566" cy="4009813"/>
          </a:xfrm>
          <a:prstGeom prst="vertic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sz="2800" b="1" dirty="0"/>
              <a:t>Surengtos psichologijos, savirealizacijos, saviugdos programos suaugusiesiems</a:t>
            </a:r>
          </a:p>
        </p:txBody>
      </p:sp>
      <p:sp>
        <p:nvSpPr>
          <p:cNvPr id="5" name="Stačiakampis 4"/>
          <p:cNvSpPr/>
          <p:nvPr/>
        </p:nvSpPr>
        <p:spPr>
          <a:xfrm>
            <a:off x="3686185" y="1759318"/>
            <a:ext cx="8304532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programa, skirta ikimokyklinio ugdymo įstaigų auklėtojų padėjėjų kompetencijos plėtrai;</a:t>
            </a:r>
            <a:endParaRPr lang="lt-LT" sz="2000" b="1" i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lt-LT" sz="2000" b="1" i="1" dirty="0">
                <a:solidFill>
                  <a:schemeClr val="accent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34 dalyviai patobulino bendravimo su vaikais, jų tėvais, globėjais kultūrą;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0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edukacinės parodos;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Protų kautynės;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edukacinė išvyka;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susitikimas su knygos autore;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 gongų terapijos užsiėmimų;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16 paskaitų (streso šalinimo prevencijai, religinio turinio);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49 edukaciniai užsiėmimai Žemaičių muziejuje „Alka, Varnių vyskupystės muziejuje;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TAU studentų teatro grupės užsiėmimai</a:t>
            </a:r>
          </a:p>
          <a:p>
            <a:pPr>
              <a:spcAft>
                <a:spcPts val="0"/>
              </a:spcAft>
            </a:pPr>
            <a:endParaRPr lang="lt-LT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lt-LT" sz="2000" b="1" i="1" dirty="0">
                <a:solidFill>
                  <a:schemeClr val="accent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TAU studentai, 320 rajono gyventojų ugdė savęs pažinimo, kultūrinio sąmoningumo kompetencijas.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lt-LT" sz="2000" b="1" i="1" dirty="0">
              <a:solidFill>
                <a:schemeClr val="accent2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lt-LT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lt-LT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lt-LT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lt-LT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lt-LT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3265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vadinimas 2"/>
          <p:cNvSpPr>
            <a:spLocks noGrp="1"/>
          </p:cNvSpPr>
          <p:nvPr>
            <p:ph type="title"/>
          </p:nvPr>
        </p:nvSpPr>
        <p:spPr>
          <a:xfrm>
            <a:off x="1197033" y="1117877"/>
            <a:ext cx="10058400" cy="636110"/>
          </a:xfrm>
        </p:spPr>
        <p:txBody>
          <a:bodyPr>
            <a:noAutofit/>
          </a:bodyPr>
          <a:lstStyle/>
          <a:p>
            <a:r>
              <a:rPr lang="lt-LT" sz="2800" dirty="0">
                <a:latin typeface="+mn-lt"/>
              </a:rPr>
              <a:t>1 uždavinys </a:t>
            </a:r>
            <a:br>
              <a:rPr lang="lt-LT" sz="2800" dirty="0">
                <a:latin typeface="+mn-lt"/>
              </a:rPr>
            </a:br>
            <a:r>
              <a:rPr lang="lt-LT" sz="2800" b="1" dirty="0">
                <a:latin typeface="+mn-lt"/>
              </a:rPr>
              <a:t>Įvairių savivaldybės gyventojų grupių poreikius atitinkančio NSŠ ir TM inicijavimas ir įgyvendinimas</a:t>
            </a:r>
            <a:br>
              <a:rPr lang="lt-LT" sz="2800" b="1" dirty="0">
                <a:latin typeface="+mn-lt"/>
              </a:rPr>
            </a:br>
            <a:endParaRPr lang="lt-LT" sz="2800" dirty="0">
              <a:latin typeface="+mn-lt"/>
            </a:endParaRPr>
          </a:p>
        </p:txBody>
      </p:sp>
      <p:sp>
        <p:nvSpPr>
          <p:cNvPr id="2" name="Poraštės vietos rezervavimo ženklas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4" name="Turinio vietos rezervavimo ženklas 4"/>
          <p:cNvSpPr txBox="1">
            <a:spLocks/>
          </p:cNvSpPr>
          <p:nvPr/>
        </p:nvSpPr>
        <p:spPr>
          <a:xfrm>
            <a:off x="290946" y="1961805"/>
            <a:ext cx="2842952" cy="4009813"/>
          </a:xfrm>
          <a:prstGeom prst="vertic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sz="2400" b="1" dirty="0"/>
              <a:t>Įvykdytos kompiuterinio raštingumo programos</a:t>
            </a:r>
          </a:p>
        </p:txBody>
      </p:sp>
      <p:sp>
        <p:nvSpPr>
          <p:cNvPr id="5" name="Stačiakampis 4"/>
          <p:cNvSpPr/>
          <p:nvPr/>
        </p:nvSpPr>
        <p:spPr>
          <a:xfrm>
            <a:off x="3686185" y="2069869"/>
            <a:ext cx="7885132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projektas,  finansuotas LR ŠMM skirtomis valstybės lėšomis;</a:t>
            </a:r>
          </a:p>
          <a:p>
            <a:pPr>
              <a:spcAft>
                <a:spcPts val="0"/>
              </a:spcAft>
            </a:pPr>
            <a:r>
              <a:rPr lang="lt-LT" sz="20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25 dalyviai-Telšių r. </a:t>
            </a:r>
            <a:r>
              <a:rPr lang="lt-LT" sz="2000" b="1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andragogai</a:t>
            </a:r>
            <a:r>
              <a:rPr lang="lt-LT" sz="20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įgijo skaitmeninio mokymosi turinio žinių, susipažino su interaktyvių pristatymų naujausiomis tendencijomis ir kt.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projektas, finansuotas Telšių švietimo savivaldybės lėšomis;</a:t>
            </a:r>
          </a:p>
          <a:p>
            <a:pPr>
              <a:spcAft>
                <a:spcPts val="0"/>
              </a:spcAft>
            </a:pPr>
            <a:r>
              <a:rPr lang="lt-LT" sz="20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26 dalyviai stiprino kompiuterinio raštingumo įgūdžius;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0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edukacinių užsiėmimų programa;</a:t>
            </a:r>
          </a:p>
          <a:p>
            <a:pPr>
              <a:spcAft>
                <a:spcPts val="0"/>
              </a:spcAft>
            </a:pPr>
            <a:r>
              <a:rPr lang="lt-LT" sz="20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125 gyventojai įgijo kompiuterinio raštingumo pradmenis Telšių r. savivaldybės Karolinos Praniauskaitės bibliotekos mokymo centre.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0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užsienio kalbų mokymosi programa naudojant informacines technologijas;</a:t>
            </a:r>
          </a:p>
          <a:p>
            <a:pPr>
              <a:spcAft>
                <a:spcPts val="0"/>
              </a:spcAft>
            </a:pPr>
            <a:r>
              <a:rPr lang="lt-LT" sz="2000" b="1" i="1" dirty="0">
                <a:solidFill>
                  <a:schemeClr val="accent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52 TAU studentai tobulino užsienio kalbų ir IT naudojimo kompetencijas.</a:t>
            </a:r>
          </a:p>
          <a:p>
            <a:pPr>
              <a:spcAft>
                <a:spcPts val="0"/>
              </a:spcAft>
            </a:pPr>
            <a:endParaRPr lang="lt-LT" sz="2000" b="1" dirty="0">
              <a:solidFill>
                <a:schemeClr val="accent2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lt-LT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lt-LT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lt-LT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995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4" name="Pavadinimas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2800" dirty="0">
                <a:latin typeface="+mn-lt"/>
              </a:rPr>
              <a:t>1 uždavinys </a:t>
            </a:r>
            <a:br>
              <a:rPr lang="lt-LT" sz="2800" dirty="0">
                <a:latin typeface="+mn-lt"/>
              </a:rPr>
            </a:br>
            <a:r>
              <a:rPr lang="lt-LT" sz="2800" b="1" dirty="0">
                <a:latin typeface="+mn-lt"/>
              </a:rPr>
              <a:t>Įvairių savivaldybės gyventojų grupių poreikius atitinkančio NSŠ ir TM inicijavimas ir įgyvendinimas</a:t>
            </a:r>
            <a:br>
              <a:rPr lang="lt-LT" sz="2800" b="1" dirty="0">
                <a:latin typeface="+mn-lt"/>
              </a:rPr>
            </a:br>
            <a:endParaRPr lang="lt-LT" sz="2800" dirty="0">
              <a:latin typeface="+mn-lt"/>
            </a:endParaRPr>
          </a:p>
        </p:txBody>
      </p:sp>
      <p:sp>
        <p:nvSpPr>
          <p:cNvPr id="5" name="Turinio vietos rezervavimo ženklas 4"/>
          <p:cNvSpPr txBox="1">
            <a:spLocks/>
          </p:cNvSpPr>
          <p:nvPr/>
        </p:nvSpPr>
        <p:spPr>
          <a:xfrm>
            <a:off x="290946" y="1961804"/>
            <a:ext cx="2842952" cy="4009813"/>
          </a:xfrm>
          <a:prstGeom prst="vertic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sz="2800" b="1" dirty="0"/>
              <a:t>Parengtos tėvystės, socialinių įgūdžių ugdymo programos</a:t>
            </a:r>
          </a:p>
        </p:txBody>
      </p:sp>
      <p:sp>
        <p:nvSpPr>
          <p:cNvPr id="6" name="Stačiakampis 5"/>
          <p:cNvSpPr/>
          <p:nvPr/>
        </p:nvSpPr>
        <p:spPr>
          <a:xfrm>
            <a:off x="3133898" y="1961805"/>
            <a:ext cx="882231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lt-LT" sz="2400" b="1" dirty="0"/>
              <a:t>1 programa tėvams (globėjams/rūpintojams), įpareigotiems teismo sprendimu išklausyti bendravimo su vaikas tobulinimo kursų;</a:t>
            </a:r>
          </a:p>
          <a:p>
            <a:r>
              <a:rPr lang="lt-LT" sz="2000" b="1" i="1" dirty="0">
                <a:solidFill>
                  <a:schemeClr val="accent1">
                    <a:lumMod val="75000"/>
                  </a:schemeClr>
                </a:solidFill>
              </a:rPr>
              <a:t>Tėvai patobulino bendravimo su vaikais įgūdžius;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lt-LT" sz="2000" b="1" dirty="0"/>
              <a:t>1 neformali suaugusiųjų švietimo mokymo programa „Tekstilė interjere“;</a:t>
            </a:r>
          </a:p>
          <a:p>
            <a:r>
              <a:rPr lang="lt-LT" dirty="0"/>
              <a:t>25 dalyviai  patobulino bendrąsias kompetencijas: iniciatyvumą ir kūrybiškumą;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lt-LT" sz="2000" b="1" dirty="0"/>
              <a:t>2 mokymo ciklai (13 paskaitų, 2 mokomosios ekskursijos) būsimiems tėvams;</a:t>
            </a:r>
          </a:p>
          <a:p>
            <a:r>
              <a:rPr lang="lt-LT" sz="2000" b="1" i="1" dirty="0">
                <a:solidFill>
                  <a:schemeClr val="accent1">
                    <a:lumMod val="75000"/>
                  </a:schemeClr>
                </a:solidFill>
              </a:rPr>
              <a:t>262 dalyviai  patobulino tėvystės, socialinius įgūdžius;</a:t>
            </a:r>
            <a:endParaRPr lang="lt-LT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lt-LT" sz="2000" b="1" dirty="0"/>
              <a:t>2 popietės;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lt-LT" sz="2000" b="1" dirty="0"/>
              <a:t>1 atvira pamoka;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lt-LT" sz="2000" b="1" dirty="0"/>
              <a:t>teoriniai ir praktiniai užsiėmimai, mankštos;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lt-LT" sz="2000" b="1" dirty="0"/>
              <a:t>3 paskaitos;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lt-LT" sz="2000" b="1" dirty="0"/>
              <a:t>dalyvauta mokslinėje-praktinėje konferencijoje;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6115243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4" name="Pavadinimas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2800" dirty="0">
                <a:latin typeface="+mn-lt"/>
              </a:rPr>
              <a:t>1 uždavinys </a:t>
            </a:r>
            <a:br>
              <a:rPr lang="lt-LT" sz="2800" dirty="0">
                <a:latin typeface="+mn-lt"/>
              </a:rPr>
            </a:br>
            <a:r>
              <a:rPr lang="lt-LT" sz="2800" b="1" dirty="0">
                <a:latin typeface="+mn-lt"/>
              </a:rPr>
              <a:t>Įvairių savivaldybės gyventojų grupių poreikius atitinkančio NSŠ ir TM inicijavimas ir įgyvendinimas</a:t>
            </a:r>
            <a:br>
              <a:rPr lang="lt-LT" sz="2800" b="1" dirty="0">
                <a:latin typeface="+mn-lt"/>
              </a:rPr>
            </a:br>
            <a:endParaRPr lang="lt-LT" sz="2800" dirty="0">
              <a:latin typeface="+mn-lt"/>
            </a:endParaRPr>
          </a:p>
        </p:txBody>
      </p:sp>
      <p:sp>
        <p:nvSpPr>
          <p:cNvPr id="5" name="Turinio vietos rezervavimo ženklas 4"/>
          <p:cNvSpPr txBox="1">
            <a:spLocks/>
          </p:cNvSpPr>
          <p:nvPr/>
        </p:nvSpPr>
        <p:spPr>
          <a:xfrm>
            <a:off x="155275" y="1961805"/>
            <a:ext cx="3278035" cy="4009813"/>
          </a:xfrm>
          <a:prstGeom prst="vertic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sz="2800" b="1" dirty="0"/>
              <a:t>Parengtos sveikatos, </a:t>
            </a:r>
            <a:r>
              <a:rPr lang="lt-LT" sz="2800" b="1" dirty="0" err="1"/>
              <a:t>sveikatinimo</a:t>
            </a:r>
            <a:r>
              <a:rPr lang="lt-LT" sz="2800" b="1" dirty="0"/>
              <a:t> ir sveikos gyvensenos programos</a:t>
            </a:r>
          </a:p>
        </p:txBody>
      </p:sp>
      <p:sp>
        <p:nvSpPr>
          <p:cNvPr id="6" name="Stačiakampis 5"/>
          <p:cNvSpPr/>
          <p:nvPr/>
        </p:nvSpPr>
        <p:spPr>
          <a:xfrm>
            <a:off x="3433311" y="1961805"/>
            <a:ext cx="8557406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lt-LT" b="1" dirty="0"/>
              <a:t>120  mankštos užsiėmimų;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lt-LT" b="1" dirty="0"/>
              <a:t>21 mankštos užsiėmimas baseine vyresnio amžiaus žmonėms;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lt-LT" b="1" dirty="0"/>
              <a:t>32 paskaitos-užsiėmimai sveikatos stiprinimo programa  rizikos grupių asmenims;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lt-LT" b="1" dirty="0"/>
              <a:t>1 šeimų burbulinio futbolo turnyras;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lt-LT" b="1" dirty="0"/>
              <a:t>1 dalyvavimas Europos dviračių iššūkyje;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lt-LT" b="1" dirty="0"/>
              <a:t>1 paskaita;</a:t>
            </a:r>
          </a:p>
          <a:p>
            <a:r>
              <a:rPr lang="lt-LT" sz="2000" b="1" i="1" dirty="0">
                <a:solidFill>
                  <a:schemeClr val="accent1">
                    <a:lumMod val="75000"/>
                  </a:schemeClr>
                </a:solidFill>
              </a:rPr>
              <a:t>5843 rajono gyventojai patobulino sveikos gyvensenos įgūdžius;</a:t>
            </a:r>
          </a:p>
          <a:p>
            <a:endParaRPr lang="lt-LT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lt-LT" b="1" dirty="0"/>
              <a:t>2 popietės;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lt-LT" b="1" dirty="0"/>
              <a:t>1 atvira pamoka;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lt-LT" b="1" dirty="0"/>
              <a:t>teoriniai ir praktiniai užsiėmimai, mankštos;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lt-LT" b="1" dirty="0"/>
              <a:t>3 paskaitos;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lt-LT" b="1" dirty="0"/>
              <a:t>1 dalyvavimas mokslinėje-praktinėje konferencijoje;</a:t>
            </a:r>
          </a:p>
          <a:p>
            <a:r>
              <a:rPr lang="lt-LT" sz="2000" b="1" i="1" dirty="0">
                <a:solidFill>
                  <a:schemeClr val="accent1">
                    <a:lumMod val="75000"/>
                  </a:schemeClr>
                </a:solidFill>
              </a:rPr>
              <a:t>TAU studentai patobulino sveikos gyvensenos įgūdžius;</a:t>
            </a:r>
          </a:p>
        </p:txBody>
      </p:sp>
    </p:spTree>
    <p:extLst>
      <p:ext uri="{BB962C8B-B14F-4D97-AF65-F5344CB8AC3E}">
        <p14:creationId xmlns:p14="http://schemas.microsoft.com/office/powerpoint/2010/main" val="20980976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97280" y="741871"/>
            <a:ext cx="10058400" cy="1224951"/>
          </a:xfrm>
        </p:spPr>
        <p:txBody>
          <a:bodyPr>
            <a:noAutofit/>
          </a:bodyPr>
          <a:lstStyle/>
          <a:p>
            <a:br>
              <a:rPr lang="lt-LT" sz="2400" dirty="0">
                <a:latin typeface="+mn-lt"/>
              </a:rPr>
            </a:br>
            <a:br>
              <a:rPr lang="lt-LT" sz="2400" dirty="0">
                <a:latin typeface="+mn-lt"/>
              </a:rPr>
            </a:br>
            <a:r>
              <a:rPr lang="lt-LT" sz="2800" dirty="0">
                <a:latin typeface="+mn-lt"/>
              </a:rPr>
              <a:t>1 uždavinys </a:t>
            </a:r>
            <a:br>
              <a:rPr lang="lt-LT" sz="2800" dirty="0">
                <a:latin typeface="+mn-lt"/>
              </a:rPr>
            </a:br>
            <a:r>
              <a:rPr lang="lt-LT" sz="2800" b="1" dirty="0">
                <a:latin typeface="+mn-lt"/>
              </a:rPr>
              <a:t>Įvairių savivaldybės gyventojų grupių poreikius atitinkančio NSŠ ir TM inicijavimas ir įgyvendinimas</a:t>
            </a:r>
            <a:br>
              <a:rPr lang="lt-LT" sz="2800" b="1" dirty="0">
                <a:latin typeface="+mn-lt"/>
              </a:rPr>
            </a:br>
            <a:endParaRPr lang="lt-LT" sz="2800" dirty="0">
              <a:latin typeface="+mn-lt"/>
            </a:endParaRPr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 dirty="0"/>
          </a:p>
        </p:txBody>
      </p:sp>
      <p:sp>
        <p:nvSpPr>
          <p:cNvPr id="4" name="Turinio vietos rezervavimo ženklas 4"/>
          <p:cNvSpPr txBox="1">
            <a:spLocks/>
          </p:cNvSpPr>
          <p:nvPr/>
        </p:nvSpPr>
        <p:spPr>
          <a:xfrm>
            <a:off x="155275" y="1961805"/>
            <a:ext cx="3157267" cy="4009813"/>
          </a:xfrm>
          <a:prstGeom prst="vertic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sz="2800" b="1" dirty="0"/>
              <a:t>Įgyvendintos kokybiškos neformaliojo švietimo programos, skirtos senjorams</a:t>
            </a:r>
          </a:p>
          <a:p>
            <a:endParaRPr lang="lt-LT" sz="2400" b="1" dirty="0"/>
          </a:p>
        </p:txBody>
      </p:sp>
      <p:sp>
        <p:nvSpPr>
          <p:cNvPr id="5" name="Stačiakampis 4"/>
          <p:cNvSpPr/>
          <p:nvPr/>
        </p:nvSpPr>
        <p:spPr>
          <a:xfrm>
            <a:off x="3726611" y="2156604"/>
            <a:ext cx="8465389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endParaRPr lang="lt-LT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lt-LT" sz="2800" b="1" dirty="0"/>
              <a:t>12 paskaitos;</a:t>
            </a:r>
          </a:p>
          <a:p>
            <a:endParaRPr lang="lt-LT" sz="2800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lt-LT" sz="2800" b="1" dirty="0"/>
              <a:t>48 edukaciniai užsiėmimai;</a:t>
            </a:r>
          </a:p>
          <a:p>
            <a:endParaRPr lang="lt-LT" sz="2800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lt-LT" sz="2800" b="1" dirty="0"/>
              <a:t>1 meninio ugdymo programa;</a:t>
            </a:r>
          </a:p>
          <a:p>
            <a:endParaRPr lang="lt-LT" sz="2800" b="1" dirty="0"/>
          </a:p>
          <a:p>
            <a:endParaRPr lang="lt-LT" sz="2800" b="1" dirty="0"/>
          </a:p>
          <a:p>
            <a:r>
              <a:rPr lang="lt-LT" sz="2800" b="1" i="1" dirty="0">
                <a:solidFill>
                  <a:schemeClr val="accent1">
                    <a:lumMod val="75000"/>
                  </a:schemeClr>
                </a:solidFill>
              </a:rPr>
              <a:t>TAU studentai patobulino bendrąsias kompetencijas.</a:t>
            </a:r>
          </a:p>
        </p:txBody>
      </p:sp>
    </p:spTree>
    <p:extLst>
      <p:ext uri="{BB962C8B-B14F-4D97-AF65-F5344CB8AC3E}">
        <p14:creationId xmlns:p14="http://schemas.microsoft.com/office/powerpoint/2010/main" val="29675221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04180" y="736853"/>
            <a:ext cx="10058400" cy="1224951"/>
          </a:xfrm>
        </p:spPr>
        <p:txBody>
          <a:bodyPr>
            <a:noAutofit/>
          </a:bodyPr>
          <a:lstStyle/>
          <a:p>
            <a:br>
              <a:rPr lang="lt-LT" sz="2400" dirty="0">
                <a:latin typeface="+mn-lt"/>
              </a:rPr>
            </a:br>
            <a:br>
              <a:rPr lang="lt-LT" sz="2400" dirty="0">
                <a:latin typeface="+mn-lt"/>
              </a:rPr>
            </a:br>
            <a:r>
              <a:rPr lang="lt-LT" sz="2800" dirty="0">
                <a:latin typeface="+mn-lt"/>
              </a:rPr>
              <a:t>1 uždavinys </a:t>
            </a:r>
            <a:br>
              <a:rPr lang="lt-LT" sz="2800" dirty="0">
                <a:latin typeface="+mn-lt"/>
              </a:rPr>
            </a:br>
            <a:r>
              <a:rPr lang="lt-LT" sz="2800" b="1" dirty="0">
                <a:latin typeface="+mn-lt"/>
              </a:rPr>
              <a:t>Įvairių savivaldybės gyventojų grupių poreikius atitinkančio NSŠ ir TM inicijavimas ir įgyvendinimas</a:t>
            </a:r>
            <a:br>
              <a:rPr lang="lt-LT" sz="2800" b="1" dirty="0">
                <a:latin typeface="+mn-lt"/>
              </a:rPr>
            </a:br>
            <a:endParaRPr lang="lt-LT" sz="2800" dirty="0">
              <a:latin typeface="+mn-lt"/>
            </a:endParaRPr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 dirty="0"/>
          </a:p>
        </p:txBody>
      </p:sp>
      <p:sp>
        <p:nvSpPr>
          <p:cNvPr id="4" name="Turinio vietos rezervavimo ženklas 4"/>
          <p:cNvSpPr txBox="1">
            <a:spLocks/>
          </p:cNvSpPr>
          <p:nvPr/>
        </p:nvSpPr>
        <p:spPr>
          <a:xfrm>
            <a:off x="4477108" y="2024397"/>
            <a:ext cx="3398808" cy="4009813"/>
          </a:xfrm>
          <a:prstGeom prst="vertic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sz="2800" b="1" dirty="0"/>
              <a:t>Suorganizuotas NSŠ ir TM programų finansavimo konkursas</a:t>
            </a:r>
          </a:p>
          <a:p>
            <a:endParaRPr lang="lt-LT" sz="2400" dirty="0"/>
          </a:p>
        </p:txBody>
      </p:sp>
      <p:sp>
        <p:nvSpPr>
          <p:cNvPr id="5" name="Stačiakampis 4"/>
          <p:cNvSpPr/>
          <p:nvPr/>
        </p:nvSpPr>
        <p:spPr>
          <a:xfrm>
            <a:off x="3191773" y="2310438"/>
            <a:ext cx="809157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endParaRPr lang="lt-LT" b="1" dirty="0"/>
          </a:p>
          <a:p>
            <a:endParaRPr lang="lt-LT" sz="2400" b="1" dirty="0"/>
          </a:p>
          <a:p>
            <a:endParaRPr lang="lt-LT" sz="2400" b="1" dirty="0"/>
          </a:p>
          <a:p>
            <a:endParaRPr lang="lt-LT" sz="24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8627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28136" y="0"/>
            <a:ext cx="10327544" cy="1690777"/>
          </a:xfrm>
        </p:spPr>
        <p:txBody>
          <a:bodyPr>
            <a:normAutofit fontScale="90000"/>
          </a:bodyPr>
          <a:lstStyle/>
          <a:p>
            <a:br>
              <a:rPr lang="lt-LT" sz="2700" b="1" dirty="0">
                <a:latin typeface="+mn-lt"/>
              </a:rPr>
            </a:br>
            <a:br>
              <a:rPr lang="lt-LT" sz="2700" b="1" dirty="0">
                <a:latin typeface="+mn-lt"/>
              </a:rPr>
            </a:br>
            <a:br>
              <a:rPr lang="lt-LT" sz="2700" b="1" dirty="0">
                <a:latin typeface="+mn-lt"/>
              </a:rPr>
            </a:br>
            <a:br>
              <a:rPr lang="lt-LT" sz="2700" b="1" dirty="0">
                <a:latin typeface="+mn-lt"/>
              </a:rPr>
            </a:br>
            <a:r>
              <a:rPr lang="lt-LT" sz="3100" b="1" i="1" dirty="0">
                <a:latin typeface="+mn-lt"/>
              </a:rPr>
              <a:t>PROGRAMOS, vykdytos valstybės biudžeto lėšomis:</a:t>
            </a:r>
            <a:br>
              <a:rPr lang="lt-LT" sz="3100" b="1" i="1" dirty="0">
                <a:latin typeface="+mn-lt"/>
              </a:rPr>
            </a:br>
            <a:br>
              <a:rPr lang="lt-LT" sz="3100" b="1" dirty="0">
                <a:latin typeface="+mn-lt"/>
              </a:rPr>
            </a:br>
            <a:endParaRPr lang="lt-LT" sz="3100" b="1" dirty="0">
              <a:latin typeface="+mn-lt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237323" y="2130879"/>
            <a:ext cx="10058400" cy="346819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sz="1800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2616201" y="2503499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 sz="1350"/>
          </a:p>
        </p:txBody>
      </p:sp>
      <p:graphicFrame>
        <p:nvGraphicFramePr>
          <p:cNvPr id="11" name="Lentelė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046314"/>
              </p:ext>
            </p:extLst>
          </p:nvPr>
        </p:nvGraphicFramePr>
        <p:xfrm>
          <a:off x="1167301" y="1939895"/>
          <a:ext cx="10128422" cy="40895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232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051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0733">
                <a:tc>
                  <a:txBody>
                    <a:bodyPr/>
                    <a:lstStyle/>
                    <a:p>
                      <a:pPr marL="111125" indent="-111125" algn="ctr">
                        <a:spcAft>
                          <a:spcPts val="0"/>
                        </a:spcAft>
                        <a:tabLst>
                          <a:tab pos="147955" algn="l"/>
                        </a:tabLst>
                      </a:pPr>
                      <a:r>
                        <a:rPr lang="lt-LT" sz="1800" b="1" dirty="0">
                          <a:effectLst/>
                        </a:rPr>
                        <a:t>Programa</a:t>
                      </a:r>
                      <a:endParaRPr lang="lt-LT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t-LT" sz="1800" b="1" dirty="0">
                          <a:effectLst/>
                        </a:rPr>
                        <a:t>Vykdytojas</a:t>
                      </a:r>
                      <a:endParaRPr lang="lt-LT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0582">
                <a:tc>
                  <a:txBody>
                    <a:bodyPr/>
                    <a:lstStyle/>
                    <a:p>
                      <a:pPr marL="111125" indent="-111125">
                        <a:spcAft>
                          <a:spcPts val="0"/>
                        </a:spcAft>
                        <a:tabLst>
                          <a:tab pos="147955" algn="l"/>
                        </a:tabLst>
                      </a:pPr>
                      <a:r>
                        <a:rPr lang="lt-LT" sz="1800" b="1" dirty="0">
                          <a:effectLst/>
                        </a:rPr>
                        <a:t> </a:t>
                      </a:r>
                    </a:p>
                    <a:p>
                      <a:pPr marL="111125" indent="-111125">
                        <a:spcAft>
                          <a:spcPts val="0"/>
                        </a:spcAft>
                        <a:tabLst>
                          <a:tab pos="147955" algn="l"/>
                        </a:tabLst>
                      </a:pPr>
                      <a:r>
                        <a:rPr lang="lt-LT" sz="1800" b="1" dirty="0">
                          <a:effectLst/>
                        </a:rPr>
                        <a:t>Anglų ir vokiečių kalbos kursai</a:t>
                      </a:r>
                      <a:endParaRPr lang="lt-LT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800" b="1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800" b="1" dirty="0">
                          <a:effectLst/>
                        </a:rPr>
                        <a:t>Telšių TAU</a:t>
                      </a:r>
                      <a:endParaRPr lang="lt-LT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0582">
                <a:tc>
                  <a:txBody>
                    <a:bodyPr/>
                    <a:lstStyle/>
                    <a:p>
                      <a:pPr marL="111125" indent="-111125">
                        <a:spcAft>
                          <a:spcPts val="0"/>
                        </a:spcAft>
                        <a:tabLst>
                          <a:tab pos="-68580" algn="l"/>
                        </a:tabLst>
                      </a:pPr>
                      <a:r>
                        <a:rPr lang="lt-LT" sz="1800" b="1" dirty="0">
                          <a:effectLst/>
                        </a:rPr>
                        <a:t>Mokymosi visą gyvenimą nauda</a:t>
                      </a:r>
                    </a:p>
                    <a:p>
                      <a:pPr marL="111125" indent="-111125">
                        <a:spcAft>
                          <a:spcPts val="0"/>
                        </a:spcAft>
                        <a:tabLst>
                          <a:tab pos="-68580" algn="l"/>
                        </a:tabLst>
                      </a:pPr>
                      <a:r>
                        <a:rPr lang="lt-LT" sz="1800" b="1" dirty="0">
                          <a:effectLst/>
                        </a:rPr>
                        <a:t>praktiškai, užsienio kalbų</a:t>
                      </a:r>
                    </a:p>
                    <a:p>
                      <a:pPr marL="111125" indent="-111125">
                        <a:spcAft>
                          <a:spcPts val="0"/>
                        </a:spcAft>
                        <a:tabLst>
                          <a:tab pos="-68580" algn="l"/>
                        </a:tabLst>
                      </a:pPr>
                      <a:r>
                        <a:rPr lang="lt-LT" sz="1800" b="1" dirty="0">
                          <a:effectLst/>
                        </a:rPr>
                        <a:t>mokymasis</a:t>
                      </a:r>
                      <a:endParaRPr lang="lt-LT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800" b="1" dirty="0">
                          <a:effectLst/>
                        </a:rPr>
                        <a:t>Telšių r.  savivaldybės Karolinos Praniauskaitės viešoji biblioteka</a:t>
                      </a:r>
                      <a:endParaRPr lang="lt-LT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0582">
                <a:tc>
                  <a:txBody>
                    <a:bodyPr/>
                    <a:lstStyle/>
                    <a:p>
                      <a:pPr marL="111125" indent="-111125">
                        <a:spcAft>
                          <a:spcPts val="0"/>
                        </a:spcAft>
                        <a:tabLst>
                          <a:tab pos="147955" algn="l"/>
                        </a:tabLst>
                      </a:pPr>
                      <a:r>
                        <a:rPr lang="lt-LT" sz="1800" b="1" dirty="0">
                          <a:effectLst/>
                        </a:rPr>
                        <a:t>Gyventojų integracija į sumanią</a:t>
                      </a:r>
                    </a:p>
                    <a:p>
                      <a:pPr marL="111125" indent="-111125">
                        <a:spcAft>
                          <a:spcPts val="0"/>
                        </a:spcAft>
                        <a:tabLst>
                          <a:tab pos="147955" algn="l"/>
                        </a:tabLst>
                      </a:pPr>
                      <a:r>
                        <a:rPr lang="lt-LT" sz="1800" b="1" dirty="0">
                          <a:effectLst/>
                        </a:rPr>
                        <a:t>visuomenę: kompiuterinio</a:t>
                      </a:r>
                    </a:p>
                    <a:p>
                      <a:pPr marL="111125" indent="-111125">
                        <a:spcAft>
                          <a:spcPts val="0"/>
                        </a:spcAft>
                        <a:tabLst>
                          <a:tab pos="147955" algn="l"/>
                        </a:tabLst>
                      </a:pPr>
                      <a:r>
                        <a:rPr lang="lt-LT" sz="1800" b="1" dirty="0">
                          <a:effectLst/>
                        </a:rPr>
                        <a:t>raštingumo įgūdžių stiprinimas</a:t>
                      </a:r>
                      <a:endParaRPr lang="lt-LT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800" b="1" dirty="0">
                          <a:effectLst/>
                        </a:rPr>
                        <a:t>Laisvoji mokytoja Vilija </a:t>
                      </a:r>
                      <a:r>
                        <a:rPr lang="lt-LT" sz="1800" b="1" dirty="0" err="1">
                          <a:effectLst/>
                        </a:rPr>
                        <a:t>Rekašienė</a:t>
                      </a:r>
                      <a:endParaRPr lang="lt-LT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7055">
                <a:tc>
                  <a:txBody>
                    <a:bodyPr/>
                    <a:lstStyle/>
                    <a:p>
                      <a:pPr marL="111125" indent="-111125">
                        <a:spcAft>
                          <a:spcPts val="0"/>
                        </a:spcAft>
                        <a:tabLst>
                          <a:tab pos="147955" algn="l"/>
                        </a:tabLst>
                      </a:pPr>
                      <a:r>
                        <a:rPr lang="lt-LT" sz="1800" b="1" dirty="0">
                          <a:effectLst/>
                        </a:rPr>
                        <a:t>Kaip tėvai galėtų padėti savo</a:t>
                      </a:r>
                    </a:p>
                    <a:p>
                      <a:pPr marL="111125" indent="-111125">
                        <a:spcAft>
                          <a:spcPts val="0"/>
                        </a:spcAft>
                        <a:tabLst>
                          <a:tab pos="147955" algn="l"/>
                        </a:tabLst>
                      </a:pPr>
                      <a:r>
                        <a:rPr lang="lt-LT" sz="1800" b="1" dirty="0">
                          <a:effectLst/>
                        </a:rPr>
                        <a:t>vaikams</a:t>
                      </a:r>
                      <a:endParaRPr lang="lt-LT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800" b="1" dirty="0">
                          <a:effectLst/>
                        </a:rPr>
                        <a:t>Laisvosios mokytojos Vilma Lukošienė ir Vitalija Sabeckienė</a:t>
                      </a:r>
                      <a:endParaRPr lang="lt-LT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1393982" y="2402410"/>
            <a:ext cx="1550818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 sz="1350"/>
          </a:p>
        </p:txBody>
      </p:sp>
    </p:spTree>
    <p:extLst>
      <p:ext uri="{BB962C8B-B14F-4D97-AF65-F5344CB8AC3E}">
        <p14:creationId xmlns:p14="http://schemas.microsoft.com/office/powerpoint/2010/main" val="30900391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6022" y="1274678"/>
            <a:ext cx="10496732" cy="1485940"/>
          </a:xfrm>
        </p:spPr>
        <p:txBody>
          <a:bodyPr>
            <a:normAutofit fontScale="90000"/>
          </a:bodyPr>
          <a:lstStyle/>
          <a:p>
            <a:r>
              <a:rPr lang="lt-LT" sz="2400" b="1" dirty="0">
                <a:latin typeface="+mn-lt"/>
              </a:rPr>
              <a:t>   </a:t>
            </a:r>
            <a:r>
              <a:rPr lang="lt-LT" sz="3100" b="1" dirty="0">
                <a:latin typeface="+mn-lt"/>
              </a:rPr>
              <a:t>PROGRAMOS, vykdytos Telšių rajono savivaldybės biudžeto lėšomis:</a:t>
            </a:r>
            <a:br>
              <a:rPr lang="lt-LT" sz="3100" b="1" dirty="0">
                <a:latin typeface="+mn-lt"/>
              </a:rPr>
            </a:br>
            <a:br>
              <a:rPr lang="lt-LT" b="1" dirty="0"/>
            </a:br>
            <a:endParaRPr lang="lt-LT" dirty="0"/>
          </a:p>
        </p:txBody>
      </p:sp>
      <p:graphicFrame>
        <p:nvGraphicFramePr>
          <p:cNvPr id="6" name="Turinio vietos rezervavimo ženklas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8182722"/>
              </p:ext>
            </p:extLst>
          </p:nvPr>
        </p:nvGraphicFramePr>
        <p:xfrm>
          <a:off x="1097281" y="2072080"/>
          <a:ext cx="10093633" cy="39353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053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88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7293">
                <a:tc>
                  <a:txBody>
                    <a:bodyPr/>
                    <a:lstStyle/>
                    <a:p>
                      <a:pPr marL="111125" indent="-111125" algn="ctr">
                        <a:spcAft>
                          <a:spcPts val="0"/>
                        </a:spcAft>
                        <a:tabLst>
                          <a:tab pos="147955" algn="l"/>
                        </a:tabLst>
                      </a:pPr>
                      <a:r>
                        <a:rPr lang="lt-LT" sz="1800" b="1" dirty="0">
                          <a:effectLst/>
                        </a:rPr>
                        <a:t>Programa</a:t>
                      </a:r>
                      <a:endParaRPr lang="lt-LT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t-LT" sz="1800" b="1" dirty="0">
                          <a:effectLst/>
                        </a:rPr>
                        <a:t>Vykdytojas</a:t>
                      </a:r>
                      <a:endParaRPr lang="lt-LT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3670">
                <a:tc>
                  <a:txBody>
                    <a:bodyPr/>
                    <a:lstStyle/>
                    <a:p>
                      <a:pPr marL="111125" indent="-111125">
                        <a:spcAft>
                          <a:spcPts val="0"/>
                        </a:spcAft>
                        <a:tabLst>
                          <a:tab pos="147955" algn="l"/>
                        </a:tabLst>
                      </a:pPr>
                      <a:r>
                        <a:rPr lang="lt-LT" sz="1800" dirty="0">
                          <a:effectLst/>
                        </a:rPr>
                        <a:t> </a:t>
                      </a:r>
                    </a:p>
                    <a:p>
                      <a:pPr marL="111125" indent="-111125">
                        <a:spcAft>
                          <a:spcPts val="0"/>
                        </a:spcAft>
                        <a:tabLst>
                          <a:tab pos="147955" algn="l"/>
                        </a:tabLst>
                      </a:pPr>
                      <a:r>
                        <a:rPr lang="lt-LT" sz="1800" kern="1200" dirty="0">
                          <a:effectLst/>
                        </a:rPr>
                        <a:t>Anglų kalba nuotoliniu būdu</a:t>
                      </a:r>
                      <a:endParaRPr lang="lt-LT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800" kern="1200" dirty="0">
                          <a:effectLst/>
                        </a:rPr>
                        <a:t> </a:t>
                      </a:r>
                      <a:endParaRPr lang="lt-LT" sz="1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800" kern="1200" dirty="0">
                          <a:effectLst/>
                        </a:rPr>
                        <a:t>Laisvoji mokytoja Rolanda Rimkevičienė</a:t>
                      </a:r>
                      <a:endParaRPr lang="lt-LT" sz="1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800" dirty="0">
                          <a:effectLst/>
                        </a:rPr>
                        <a:t> </a:t>
                      </a:r>
                      <a:endParaRPr lang="lt-LT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7752">
                <a:tc>
                  <a:txBody>
                    <a:bodyPr/>
                    <a:lstStyle/>
                    <a:p>
                      <a:pPr marL="111125" indent="-111125">
                        <a:spcAft>
                          <a:spcPts val="0"/>
                        </a:spcAft>
                        <a:tabLst>
                          <a:tab pos="-68580" algn="l"/>
                        </a:tabLst>
                      </a:pPr>
                      <a:r>
                        <a:rPr lang="lt-LT" sz="1800" kern="1200">
                          <a:effectLst/>
                        </a:rPr>
                        <a:t>Kompiuterinio raštingumo mokymai</a:t>
                      </a:r>
                      <a:r>
                        <a:rPr lang="lt-LT" sz="1800">
                          <a:effectLst/>
                        </a:rPr>
                        <a:t> </a:t>
                      </a:r>
                    </a:p>
                    <a:p>
                      <a:pPr marL="111125" indent="-111125">
                        <a:spcAft>
                          <a:spcPts val="0"/>
                        </a:spcAft>
                        <a:tabLst>
                          <a:tab pos="-68580" algn="l"/>
                        </a:tabLst>
                      </a:pPr>
                      <a:r>
                        <a:rPr lang="lt-LT" sz="1800">
                          <a:effectLst/>
                        </a:rPr>
                        <a:t> </a:t>
                      </a:r>
                      <a:endParaRPr lang="lt-LT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800" kern="1200" dirty="0">
                          <a:effectLst/>
                        </a:rPr>
                        <a:t>Telšių „Atžalyno“ progimnazija</a:t>
                      </a:r>
                      <a:r>
                        <a:rPr lang="lt-LT" sz="1800" dirty="0">
                          <a:effectLst/>
                        </a:rPr>
                        <a:t> </a:t>
                      </a:r>
                      <a:endParaRPr lang="lt-LT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9003">
                <a:tc>
                  <a:txBody>
                    <a:bodyPr/>
                    <a:lstStyle/>
                    <a:p>
                      <a:pPr marL="111125" indent="-111125">
                        <a:spcAft>
                          <a:spcPts val="0"/>
                        </a:spcAft>
                        <a:tabLst>
                          <a:tab pos="147955" algn="l"/>
                        </a:tabLst>
                      </a:pPr>
                      <a:r>
                        <a:rPr lang="lt-LT" sz="1800" kern="1200">
                          <a:effectLst/>
                        </a:rPr>
                        <a:t>Emocinio intelekto ugdymo</a:t>
                      </a:r>
                      <a:endParaRPr lang="lt-LT" sz="1800">
                        <a:effectLst/>
                      </a:endParaRPr>
                    </a:p>
                    <a:p>
                      <a:pPr marL="111125" indent="-111125">
                        <a:spcAft>
                          <a:spcPts val="0"/>
                        </a:spcAft>
                        <a:tabLst>
                          <a:tab pos="147955" algn="l"/>
                        </a:tabLst>
                      </a:pPr>
                      <a:r>
                        <a:rPr lang="lt-LT" sz="1800" kern="1200">
                          <a:effectLst/>
                        </a:rPr>
                        <a:t>programa moterims </a:t>
                      </a:r>
                      <a:endParaRPr lang="lt-LT" sz="1800">
                        <a:effectLst/>
                      </a:endParaRPr>
                    </a:p>
                    <a:p>
                      <a:pPr marL="111125" indent="-111125">
                        <a:spcAft>
                          <a:spcPts val="0"/>
                        </a:spcAft>
                        <a:tabLst>
                          <a:tab pos="147955" algn="l"/>
                        </a:tabLst>
                      </a:pPr>
                      <a:r>
                        <a:rPr lang="lt-LT" sz="1800">
                          <a:effectLst/>
                        </a:rPr>
                        <a:t> </a:t>
                      </a:r>
                      <a:endParaRPr lang="lt-LT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800" kern="1200" dirty="0" err="1">
                          <a:effectLst/>
                        </a:rPr>
                        <a:t>VšĮ</a:t>
                      </a:r>
                      <a:r>
                        <a:rPr lang="lt-LT" sz="1800" kern="1200" dirty="0">
                          <a:effectLst/>
                        </a:rPr>
                        <a:t> „Aukim!“</a:t>
                      </a:r>
                      <a:endParaRPr lang="lt-LT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83670">
                <a:tc>
                  <a:txBody>
                    <a:bodyPr/>
                    <a:lstStyle/>
                    <a:p>
                      <a:pPr marL="111125" indent="-111125">
                        <a:spcAft>
                          <a:spcPts val="0"/>
                        </a:spcAft>
                        <a:tabLst>
                          <a:tab pos="147955" algn="l"/>
                        </a:tabLst>
                      </a:pPr>
                      <a:r>
                        <a:rPr lang="lt-LT" sz="1800" kern="1200">
                          <a:effectLst/>
                        </a:rPr>
                        <a:t>Savęs pažinimas, vertinimas ir</a:t>
                      </a:r>
                      <a:endParaRPr lang="lt-LT" sz="1800">
                        <a:effectLst/>
                      </a:endParaRPr>
                    </a:p>
                    <a:p>
                      <a:pPr marL="111125" indent="-111125">
                        <a:spcAft>
                          <a:spcPts val="0"/>
                        </a:spcAft>
                        <a:tabLst>
                          <a:tab pos="147955" algn="l"/>
                        </a:tabLst>
                      </a:pPr>
                      <a:r>
                        <a:rPr lang="lt-LT" sz="1800" kern="1200">
                          <a:effectLst/>
                        </a:rPr>
                        <a:t>pasitikėjimas savimi </a:t>
                      </a:r>
                      <a:endParaRPr lang="lt-LT" sz="1800">
                        <a:effectLst/>
                      </a:endParaRPr>
                    </a:p>
                    <a:p>
                      <a:pPr marL="111125" indent="-111125">
                        <a:spcAft>
                          <a:spcPts val="0"/>
                        </a:spcAft>
                        <a:tabLst>
                          <a:tab pos="147955" algn="l"/>
                        </a:tabLst>
                      </a:pPr>
                      <a:r>
                        <a:rPr lang="lt-LT" sz="1800">
                          <a:effectLst/>
                        </a:rPr>
                        <a:t> </a:t>
                      </a:r>
                      <a:endParaRPr lang="lt-LT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800" kern="1200" dirty="0">
                          <a:effectLst/>
                        </a:rPr>
                        <a:t>Šiaulių valstybinė kolegija Mokymo paslaugų centro Telšių skyrius</a:t>
                      </a:r>
                      <a:endParaRPr lang="lt-LT" sz="1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800" dirty="0">
                          <a:effectLst/>
                        </a:rPr>
                        <a:t> </a:t>
                      </a:r>
                      <a:endParaRPr lang="lt-LT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9375465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97280" y="586595"/>
            <a:ext cx="10496622" cy="1587261"/>
          </a:xfrm>
        </p:spPr>
        <p:txBody>
          <a:bodyPr>
            <a:normAutofit fontScale="90000"/>
          </a:bodyPr>
          <a:lstStyle/>
          <a:p>
            <a:r>
              <a:rPr lang="lt-LT" sz="2800" dirty="0">
                <a:latin typeface="+mn-lt"/>
              </a:rPr>
              <a:t>1 uždavinys </a:t>
            </a:r>
            <a:br>
              <a:rPr lang="lt-LT" sz="2800" dirty="0">
                <a:latin typeface="+mn-lt"/>
              </a:rPr>
            </a:br>
            <a:r>
              <a:rPr lang="lt-LT" sz="3100" b="1" dirty="0">
                <a:latin typeface="+mn-lt"/>
              </a:rPr>
              <a:t>Įvairių savivaldybės gyventojų grupių poreikius atitinkančio NSŠ ir TM inicijavimas ir įgyvendinimas</a:t>
            </a:r>
            <a:br>
              <a:rPr lang="lt-LT" sz="3100" b="1" dirty="0">
                <a:latin typeface="+mn-lt"/>
              </a:rPr>
            </a:br>
            <a:endParaRPr lang="lt-LT" sz="3100" dirty="0">
              <a:latin typeface="+mn-lt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br>
              <a:rPr lang="lt-LT" b="1" dirty="0"/>
            </a:br>
            <a:endParaRPr lang="lt-LT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5" name="Turinio vietos rezervavimo ženklas 4"/>
          <p:cNvSpPr txBox="1">
            <a:spLocks/>
          </p:cNvSpPr>
          <p:nvPr/>
        </p:nvSpPr>
        <p:spPr>
          <a:xfrm>
            <a:off x="155276" y="1961805"/>
            <a:ext cx="3381554" cy="4009813"/>
          </a:xfrm>
          <a:prstGeom prst="vertic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sz="2800" b="1" dirty="0"/>
              <a:t>Vyko </a:t>
            </a:r>
            <a:r>
              <a:rPr lang="lt-LT" sz="2800" b="1" dirty="0" err="1"/>
              <a:t>andragogų</a:t>
            </a:r>
            <a:r>
              <a:rPr lang="lt-LT" sz="2800" b="1" dirty="0"/>
              <a:t> kvalifikacijos tobulinimas</a:t>
            </a:r>
          </a:p>
          <a:p>
            <a:endParaRPr lang="lt-LT" sz="2800" b="1" dirty="0"/>
          </a:p>
        </p:txBody>
      </p:sp>
      <p:sp>
        <p:nvSpPr>
          <p:cNvPr id="6" name="Stačiakampis 5"/>
          <p:cNvSpPr/>
          <p:nvPr/>
        </p:nvSpPr>
        <p:spPr>
          <a:xfrm>
            <a:off x="3536830" y="2173857"/>
            <a:ext cx="8212347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lt-LT" sz="2800" b="1" dirty="0"/>
              <a:t>1 mokymai pagal projektą, finansuojamą LR ir ŠMM skirtomis valstybės lėšomis;</a:t>
            </a:r>
          </a:p>
          <a:p>
            <a:endParaRPr lang="lt-LT" sz="2800" dirty="0"/>
          </a:p>
          <a:p>
            <a:r>
              <a:rPr lang="lt-LT" sz="2800" b="1" i="1" dirty="0">
                <a:solidFill>
                  <a:schemeClr val="accent1">
                    <a:lumMod val="75000"/>
                  </a:schemeClr>
                </a:solidFill>
              </a:rPr>
              <a:t>25 </a:t>
            </a:r>
            <a:r>
              <a:rPr lang="lt-LT" sz="2800" b="1" i="1" dirty="0" err="1">
                <a:solidFill>
                  <a:schemeClr val="accent1">
                    <a:lumMod val="75000"/>
                  </a:schemeClr>
                </a:solidFill>
              </a:rPr>
              <a:t>andragogai</a:t>
            </a:r>
            <a:r>
              <a:rPr lang="lt-LT" sz="2800" b="1" i="1" dirty="0">
                <a:solidFill>
                  <a:schemeClr val="accent1">
                    <a:lumMod val="75000"/>
                  </a:schemeClr>
                </a:solidFill>
              </a:rPr>
              <a:t> įgijo skaitmeninio </a:t>
            </a:r>
            <a:r>
              <a:rPr lang="lt-LT" sz="2800" b="1" i="1" dirty="0" err="1">
                <a:solidFill>
                  <a:schemeClr val="accent1">
                    <a:lumMod val="75000"/>
                  </a:schemeClr>
                </a:solidFill>
              </a:rPr>
              <a:t>mokymo(si</a:t>
            </a:r>
            <a:r>
              <a:rPr lang="lt-LT" sz="2800" b="1" i="1" dirty="0">
                <a:solidFill>
                  <a:schemeClr val="accent1">
                    <a:lumMod val="75000"/>
                  </a:schemeClr>
                </a:solidFill>
              </a:rPr>
              <a:t>) turinio žinių, įgijo skaitmeninio </a:t>
            </a:r>
            <a:r>
              <a:rPr lang="lt-LT" sz="2800" b="1" i="1" dirty="0" err="1">
                <a:solidFill>
                  <a:schemeClr val="accent1">
                    <a:lumMod val="75000"/>
                  </a:schemeClr>
                </a:solidFill>
              </a:rPr>
              <a:t>mokymo(si</a:t>
            </a:r>
            <a:r>
              <a:rPr lang="lt-LT" sz="2800" b="1" i="1" dirty="0">
                <a:solidFill>
                  <a:schemeClr val="accent1">
                    <a:lumMod val="75000"/>
                  </a:schemeClr>
                </a:solidFill>
              </a:rPr>
              <a:t>) turinio projektavimo ir kūrimo, interaktyvių pristatymų projektavimo kompetencijų;</a:t>
            </a:r>
          </a:p>
        </p:txBody>
      </p:sp>
    </p:spTree>
    <p:extLst>
      <p:ext uri="{BB962C8B-B14F-4D97-AF65-F5344CB8AC3E}">
        <p14:creationId xmlns:p14="http://schemas.microsoft.com/office/powerpoint/2010/main" val="39582788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2800" dirty="0">
                <a:latin typeface="+mn-lt"/>
              </a:rPr>
              <a:t>2 uždavinys </a:t>
            </a:r>
            <a:br>
              <a:rPr lang="lt-LT" sz="2800" dirty="0">
                <a:latin typeface="+mn-lt"/>
              </a:rPr>
            </a:br>
            <a:r>
              <a:rPr lang="lt-LT" sz="2800" b="1" dirty="0">
                <a:latin typeface="+mn-lt"/>
              </a:rPr>
              <a:t>Tarpžinybinio bendradarbiavimo su NSŠ ir TM vykdančiomis institucijomis plėtojimas</a:t>
            </a:r>
            <a:endParaRPr lang="lt-LT" sz="2800" dirty="0">
              <a:latin typeface="+mn-lt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br>
              <a:rPr lang="lt-LT" b="1" dirty="0"/>
            </a:br>
            <a:endParaRPr lang="lt-LT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5" name="Turinio vietos rezervavimo ženklas 4"/>
          <p:cNvSpPr txBox="1">
            <a:spLocks/>
          </p:cNvSpPr>
          <p:nvPr/>
        </p:nvSpPr>
        <p:spPr>
          <a:xfrm>
            <a:off x="155276" y="1961805"/>
            <a:ext cx="3381554" cy="4009813"/>
          </a:xfrm>
          <a:prstGeom prst="vertic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sz="2800" b="1" dirty="0"/>
              <a:t>Vyko </a:t>
            </a:r>
            <a:r>
              <a:rPr lang="lt-LT" sz="2800" b="1" dirty="0" err="1"/>
              <a:t>andragogų</a:t>
            </a:r>
            <a:r>
              <a:rPr lang="lt-LT" sz="2800" b="1" dirty="0"/>
              <a:t> kvalifikacijos tobulinimas</a:t>
            </a:r>
          </a:p>
          <a:p>
            <a:endParaRPr lang="lt-LT" sz="2800" b="1" dirty="0"/>
          </a:p>
        </p:txBody>
      </p:sp>
      <p:sp>
        <p:nvSpPr>
          <p:cNvPr id="6" name="Stačiakampis 5"/>
          <p:cNvSpPr/>
          <p:nvPr/>
        </p:nvSpPr>
        <p:spPr>
          <a:xfrm>
            <a:off x="3726610" y="2967335"/>
            <a:ext cx="846538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lt-LT" sz="2800" b="1" dirty="0"/>
              <a:t>5 pasitarimai, apskritojo stalo diskusijos;</a:t>
            </a:r>
          </a:p>
          <a:p>
            <a:endParaRPr lang="lt-LT" sz="2800" b="1" dirty="0"/>
          </a:p>
          <a:p>
            <a:r>
              <a:rPr lang="lt-LT" sz="2800" b="1" i="1" dirty="0">
                <a:solidFill>
                  <a:schemeClr val="accent1">
                    <a:lumMod val="75000"/>
                  </a:schemeClr>
                </a:solidFill>
              </a:rPr>
              <a:t>75 dalyviai tobulino </a:t>
            </a:r>
            <a:r>
              <a:rPr lang="lt-LT" sz="2800" b="1" dirty="0">
                <a:solidFill>
                  <a:schemeClr val="accent1">
                    <a:lumMod val="75000"/>
                  </a:schemeClr>
                </a:solidFill>
              </a:rPr>
              <a:t>bendravimo ir bendradarbiavimo kompetenciją;</a:t>
            </a:r>
          </a:p>
        </p:txBody>
      </p:sp>
    </p:spTree>
    <p:extLst>
      <p:ext uri="{BB962C8B-B14F-4D97-AF65-F5344CB8AC3E}">
        <p14:creationId xmlns:p14="http://schemas.microsoft.com/office/powerpoint/2010/main" val="22216269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2800" dirty="0">
                <a:latin typeface="+mn-lt"/>
              </a:rPr>
              <a:t>3 uždavinys </a:t>
            </a:r>
            <a:br>
              <a:rPr lang="lt-LT" sz="2800" dirty="0">
                <a:latin typeface="+mn-lt"/>
              </a:rPr>
            </a:br>
            <a:r>
              <a:rPr lang="lt-LT" sz="2800" b="1" dirty="0">
                <a:latin typeface="+mn-lt"/>
              </a:rPr>
              <a:t>Informacijos, skirtos motyvuoti suaugusiuosius dalyvauti mokymesi visą gyvenimą, prieinamumo didinimas</a:t>
            </a:r>
            <a:endParaRPr lang="lt-LT" sz="2800" dirty="0">
              <a:latin typeface="+mn-lt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229551" y="1740485"/>
            <a:ext cx="10962448" cy="4023360"/>
          </a:xfrm>
        </p:spPr>
        <p:txBody>
          <a:bodyPr/>
          <a:lstStyle/>
          <a:p>
            <a:br>
              <a:rPr lang="lt-LT" b="1" dirty="0"/>
            </a:br>
            <a:endParaRPr lang="lt-LT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5" name="Turinio vietos rezervavimo ženklas 4"/>
          <p:cNvSpPr txBox="1">
            <a:spLocks/>
          </p:cNvSpPr>
          <p:nvPr/>
        </p:nvSpPr>
        <p:spPr>
          <a:xfrm>
            <a:off x="155276" y="1961805"/>
            <a:ext cx="3381554" cy="4009813"/>
          </a:xfrm>
          <a:prstGeom prst="vertic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sz="2800" b="1" dirty="0"/>
              <a:t>Vyko gerosios </a:t>
            </a:r>
            <a:r>
              <a:rPr lang="lt-LT" sz="2800" b="1" dirty="0" err="1"/>
              <a:t>andragogų</a:t>
            </a:r>
            <a:r>
              <a:rPr lang="lt-LT" sz="2800" b="1" dirty="0"/>
              <a:t> darbo patirties sklaida</a:t>
            </a:r>
          </a:p>
          <a:p>
            <a:endParaRPr lang="lt-LT" sz="2800" b="1" dirty="0"/>
          </a:p>
          <a:p>
            <a:endParaRPr lang="lt-LT" sz="2800" b="1" dirty="0"/>
          </a:p>
        </p:txBody>
      </p:sp>
      <p:sp>
        <p:nvSpPr>
          <p:cNvPr id="6" name="Stačiakampis 5"/>
          <p:cNvSpPr/>
          <p:nvPr/>
        </p:nvSpPr>
        <p:spPr>
          <a:xfrm>
            <a:off x="3726611" y="2967335"/>
            <a:ext cx="766025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lt-LT" sz="2800" b="1" dirty="0"/>
              <a:t>3 edukaciniai užsiėmimai;</a:t>
            </a:r>
          </a:p>
          <a:p>
            <a:endParaRPr lang="lt-LT" sz="2800" b="1" dirty="0"/>
          </a:p>
          <a:p>
            <a:r>
              <a:rPr lang="lt-LT" sz="2800" b="1" i="1" dirty="0">
                <a:solidFill>
                  <a:schemeClr val="accent1">
                    <a:lumMod val="75000"/>
                  </a:schemeClr>
                </a:solidFill>
              </a:rPr>
              <a:t>30 asmenų tobulino bendravimo ir bendradarbiavimo, bendrąsias kompetencijas;</a:t>
            </a:r>
          </a:p>
        </p:txBody>
      </p:sp>
    </p:spTree>
    <p:extLst>
      <p:ext uri="{BB962C8B-B14F-4D97-AF65-F5344CB8AC3E}">
        <p14:creationId xmlns:p14="http://schemas.microsoft.com/office/powerpoint/2010/main" val="26227795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2800" dirty="0">
                <a:latin typeface="+mn-lt"/>
              </a:rPr>
              <a:t>3 uždavinys </a:t>
            </a:r>
            <a:br>
              <a:rPr lang="lt-LT" sz="2800" dirty="0">
                <a:latin typeface="+mn-lt"/>
              </a:rPr>
            </a:br>
            <a:r>
              <a:rPr lang="lt-LT" sz="2800" b="1" dirty="0">
                <a:latin typeface="+mn-lt"/>
              </a:rPr>
              <a:t>Informacijos, skirtos motyvuoti suaugusiuosius dalyvauti mokymesi visą gyvenimą, prieinamumo didinimas</a:t>
            </a:r>
            <a:endParaRPr lang="lt-LT" sz="2800" dirty="0">
              <a:latin typeface="+mn-lt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229551" y="1740485"/>
            <a:ext cx="10962448" cy="4023360"/>
          </a:xfrm>
        </p:spPr>
        <p:txBody>
          <a:bodyPr/>
          <a:lstStyle/>
          <a:p>
            <a:br>
              <a:rPr lang="lt-LT" b="1" dirty="0"/>
            </a:br>
            <a:endParaRPr lang="lt-LT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5" name="Turinio vietos rezervavimo ženklas 4"/>
          <p:cNvSpPr txBox="1">
            <a:spLocks/>
          </p:cNvSpPr>
          <p:nvPr/>
        </p:nvSpPr>
        <p:spPr>
          <a:xfrm>
            <a:off x="0" y="1870369"/>
            <a:ext cx="3381554" cy="4009813"/>
          </a:xfrm>
          <a:prstGeom prst="vertic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lt-LT" sz="2800" b="1" dirty="0"/>
          </a:p>
          <a:p>
            <a:endParaRPr lang="lt-LT" sz="2800" b="1" dirty="0"/>
          </a:p>
          <a:p>
            <a:r>
              <a:rPr lang="lt-LT" sz="2800" b="1" dirty="0"/>
              <a:t>Viešinta aktuali informacija apie NSŠ ir TM savivaldybės ir kitų organizacijų svetainėse, spaudoje</a:t>
            </a:r>
          </a:p>
          <a:p>
            <a:endParaRPr lang="lt-LT" sz="2800" b="1" dirty="0"/>
          </a:p>
          <a:p>
            <a:endParaRPr lang="lt-LT" sz="2800" b="1" dirty="0"/>
          </a:p>
        </p:txBody>
      </p:sp>
      <p:sp>
        <p:nvSpPr>
          <p:cNvPr id="6" name="Stačiakampis 5"/>
          <p:cNvSpPr/>
          <p:nvPr/>
        </p:nvSpPr>
        <p:spPr>
          <a:xfrm>
            <a:off x="3847380" y="2173857"/>
            <a:ext cx="800531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lt-LT" sz="2800" b="1" dirty="0"/>
              <a:t>9 straipsniai,  informacinės žinutės TŠC internetinėje svetainėje;</a:t>
            </a:r>
          </a:p>
          <a:p>
            <a:endParaRPr lang="lt-LT" sz="2800" b="1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lt-LT" sz="2800" b="1" dirty="0"/>
              <a:t>28 straipsniai, informacinės žinutės TŠC socialiniame tinkle </a:t>
            </a:r>
            <a:r>
              <a:rPr lang="lt-LT" sz="2800" b="1" dirty="0" err="1"/>
              <a:t>Facebook</a:t>
            </a:r>
            <a:r>
              <a:rPr lang="lt-LT" sz="2800" b="1" dirty="0"/>
              <a:t>;</a:t>
            </a:r>
          </a:p>
          <a:p>
            <a:endParaRPr lang="lt-LT" sz="2800" b="1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lt-LT" sz="2800" b="1" dirty="0"/>
              <a:t>5 straipsniai regioninėje spaudoje, laikraštyje „Telšių žinios“;</a:t>
            </a:r>
          </a:p>
          <a:p>
            <a:endParaRPr lang="lt-LT" sz="2800" b="1" dirty="0"/>
          </a:p>
          <a:p>
            <a:endParaRPr lang="lt-LT" sz="28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9255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raštės vietos rezervavimo ženklas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3" name="Stačiakampis 2"/>
          <p:cNvSpPr/>
          <p:nvPr/>
        </p:nvSpPr>
        <p:spPr>
          <a:xfrm>
            <a:off x="1039091" y="257695"/>
            <a:ext cx="100999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endParaRPr lang="lt-LT" sz="2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lt-LT" sz="2800" b="1" dirty="0">
                <a:ea typeface="Calibri" panose="020F0502020204030204" pitchFamily="34" charset="0"/>
                <a:cs typeface="Times New Roman" panose="02020603050405020304" pitchFamily="18" charset="0"/>
              </a:rPr>
              <a:t>Informacijos apie NSŠ ir TM Telšių rajono savivaldybėje galima rasti </a:t>
            </a:r>
          </a:p>
        </p:txBody>
      </p:sp>
      <p:sp>
        <p:nvSpPr>
          <p:cNvPr id="4" name="Vertikalioji slinktis 3"/>
          <p:cNvSpPr/>
          <p:nvPr/>
        </p:nvSpPr>
        <p:spPr>
          <a:xfrm>
            <a:off x="1536397" y="1673467"/>
            <a:ext cx="3667341" cy="3616035"/>
          </a:xfrm>
          <a:prstGeom prst="vertic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lt-LT" altLang="lt-LT" sz="105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lt-LT" altLang="lt-LT" sz="105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lt-LT" altLang="lt-LT" sz="105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lt-LT" altLang="lt-LT" sz="105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1" name="Rodyklė žemyn 10"/>
          <p:cNvSpPr/>
          <p:nvPr/>
        </p:nvSpPr>
        <p:spPr>
          <a:xfrm>
            <a:off x="3089869" y="4008714"/>
            <a:ext cx="264315" cy="457888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lt-LT"/>
          </a:p>
        </p:txBody>
      </p:sp>
      <p:sp>
        <p:nvSpPr>
          <p:cNvPr id="12" name="Rodyklė žemyn 11"/>
          <p:cNvSpPr/>
          <p:nvPr/>
        </p:nvSpPr>
        <p:spPr>
          <a:xfrm>
            <a:off x="3089869" y="3163367"/>
            <a:ext cx="274507" cy="416912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lt-LT"/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889462" y="-608133"/>
            <a:ext cx="11302538" cy="1415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altLang="lt-LT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lt-LT" altLang="lt-LT" sz="12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altLang="lt-LT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lt-LT" altLang="lt-LT" sz="12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altLang="lt-LT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altLang="lt-LT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altLang="lt-L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889462" y="310731"/>
            <a:ext cx="11302538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altLang="lt-LT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altLang="lt-L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Stačiakampis 16"/>
          <p:cNvSpPr/>
          <p:nvPr/>
        </p:nvSpPr>
        <p:spPr>
          <a:xfrm>
            <a:off x="2163836" y="1902627"/>
            <a:ext cx="213637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endParaRPr lang="lt-LT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lt-LT" b="1" dirty="0"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lt-LT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elšių rajono savivaldybės tinklalapyje</a:t>
            </a:r>
          </a:p>
        </p:txBody>
      </p:sp>
      <p:sp>
        <p:nvSpPr>
          <p:cNvPr id="18" name="Stačiakampis 17"/>
          <p:cNvSpPr/>
          <p:nvPr/>
        </p:nvSpPr>
        <p:spPr>
          <a:xfrm>
            <a:off x="2469329" y="3263431"/>
            <a:ext cx="156234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lt-LT" altLang="lt-LT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lt-LT" altLang="lt-LT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   Švietimas</a:t>
            </a:r>
            <a:endParaRPr lang="lt-LT" altLang="lt-LT" sz="2000" b="1" dirty="0"/>
          </a:p>
        </p:txBody>
      </p:sp>
      <p:sp>
        <p:nvSpPr>
          <p:cNvPr id="19" name="Stačiakampis 18"/>
          <p:cNvSpPr/>
          <p:nvPr/>
        </p:nvSpPr>
        <p:spPr>
          <a:xfrm>
            <a:off x="1978428" y="4204553"/>
            <a:ext cx="2751513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lt-LT" altLang="lt-LT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lt-LT" altLang="lt-LT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Neformalus suaugusiųjų 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lt-LT" altLang="lt-LT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švietimas</a:t>
            </a:r>
            <a:endParaRPr lang="lt-LT" altLang="lt-LT" sz="2000" b="1" dirty="0"/>
          </a:p>
        </p:txBody>
      </p:sp>
      <p:sp>
        <p:nvSpPr>
          <p:cNvPr id="20" name="Vertikalioji slinktis 19"/>
          <p:cNvSpPr/>
          <p:nvPr/>
        </p:nvSpPr>
        <p:spPr>
          <a:xfrm>
            <a:off x="6540731" y="1718562"/>
            <a:ext cx="3532909" cy="3581404"/>
          </a:xfrm>
          <a:prstGeom prst="vertic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lt-LT" dirty="0"/>
          </a:p>
        </p:txBody>
      </p:sp>
      <p:sp>
        <p:nvSpPr>
          <p:cNvPr id="21" name="Stačiakampis 20"/>
          <p:cNvSpPr/>
          <p:nvPr/>
        </p:nvSpPr>
        <p:spPr>
          <a:xfrm>
            <a:off x="7173884" y="2155086"/>
            <a:ext cx="227102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lt-LT" b="1" dirty="0">
              <a:ea typeface="Calibri" panose="020F0502020204030204" pitchFamily="34" charset="0"/>
            </a:endParaRPr>
          </a:p>
          <a:p>
            <a:pPr algn="ctr"/>
            <a:r>
              <a:rPr lang="lt-LT" sz="2000" b="1" dirty="0">
                <a:ea typeface="Calibri" panose="020F0502020204030204" pitchFamily="34" charset="0"/>
              </a:rPr>
              <a:t>Telšių švietimo centro </a:t>
            </a:r>
          </a:p>
          <a:p>
            <a:pPr algn="ctr"/>
            <a:r>
              <a:rPr lang="lt-LT" sz="2000" b="1" dirty="0">
                <a:ea typeface="Calibri" panose="020F0502020204030204" pitchFamily="34" charset="0"/>
              </a:rPr>
              <a:t>tinklalapyje</a:t>
            </a:r>
            <a:endParaRPr lang="lt-LT" sz="2000" b="1" dirty="0"/>
          </a:p>
        </p:txBody>
      </p:sp>
      <p:sp>
        <p:nvSpPr>
          <p:cNvPr id="22" name="Rodyklė žemyn 21"/>
          <p:cNvSpPr/>
          <p:nvPr/>
        </p:nvSpPr>
        <p:spPr>
          <a:xfrm>
            <a:off x="8244674" y="3496483"/>
            <a:ext cx="264315" cy="458025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lt-LT"/>
          </a:p>
        </p:txBody>
      </p:sp>
      <p:sp>
        <p:nvSpPr>
          <p:cNvPr id="23" name="Stačiakampis 22"/>
          <p:cNvSpPr/>
          <p:nvPr/>
        </p:nvSpPr>
        <p:spPr>
          <a:xfrm>
            <a:off x="6875162" y="3725096"/>
            <a:ext cx="279254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lt-LT" b="1" dirty="0"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</a:p>
          <a:p>
            <a:pPr algn="ctr">
              <a:spcAft>
                <a:spcPts val="0"/>
              </a:spcAft>
            </a:pPr>
            <a:r>
              <a:rPr lang="lt-LT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Suaugusiųjų švietimas</a:t>
            </a:r>
          </a:p>
        </p:txBody>
      </p:sp>
      <p:sp>
        <p:nvSpPr>
          <p:cNvPr id="24" name="Stačiakampis 23"/>
          <p:cNvSpPr/>
          <p:nvPr/>
        </p:nvSpPr>
        <p:spPr>
          <a:xfrm>
            <a:off x="2469329" y="1742152"/>
            <a:ext cx="28923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lt-LT" sz="1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http://www.telsiai.lt</a:t>
            </a:r>
          </a:p>
        </p:txBody>
      </p:sp>
      <p:sp>
        <p:nvSpPr>
          <p:cNvPr id="25" name="Stačiakampis 24"/>
          <p:cNvSpPr/>
          <p:nvPr/>
        </p:nvSpPr>
        <p:spPr>
          <a:xfrm>
            <a:off x="7621885" y="1733350"/>
            <a:ext cx="27773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lt-LT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http://sctelsiai.lt/</a:t>
            </a:r>
          </a:p>
        </p:txBody>
      </p:sp>
    </p:spTree>
    <p:extLst>
      <p:ext uri="{BB962C8B-B14F-4D97-AF65-F5344CB8AC3E}">
        <p14:creationId xmlns:p14="http://schemas.microsoft.com/office/powerpoint/2010/main" val="34173783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2800" dirty="0">
                <a:latin typeface="+mn-lt"/>
              </a:rPr>
              <a:t>3 uždavinys </a:t>
            </a:r>
            <a:br>
              <a:rPr lang="lt-LT" sz="2800" dirty="0">
                <a:latin typeface="+mn-lt"/>
              </a:rPr>
            </a:br>
            <a:r>
              <a:rPr lang="lt-LT" sz="2800" b="1" dirty="0">
                <a:latin typeface="+mn-lt"/>
              </a:rPr>
              <a:t>Informacijos, skirtos motyvuoti suaugusiuosius dalyvauti mokymesi visą gyvenimą, prieinamumo didinimas</a:t>
            </a:r>
            <a:endParaRPr lang="lt-LT" sz="2800" dirty="0">
              <a:latin typeface="+mn-lt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56690" y="1870369"/>
            <a:ext cx="10962448" cy="4023360"/>
          </a:xfrm>
        </p:spPr>
        <p:txBody>
          <a:bodyPr/>
          <a:lstStyle/>
          <a:p>
            <a:br>
              <a:rPr lang="lt-LT" b="1" dirty="0"/>
            </a:br>
            <a:endParaRPr lang="lt-LT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5" name="Turinio vietos rezervavimo ženklas 4"/>
          <p:cNvSpPr txBox="1">
            <a:spLocks/>
          </p:cNvSpPr>
          <p:nvPr/>
        </p:nvSpPr>
        <p:spPr>
          <a:xfrm>
            <a:off x="0" y="1870369"/>
            <a:ext cx="3381554" cy="4009813"/>
          </a:xfrm>
          <a:prstGeom prst="vertic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lt-LT" sz="2800" b="1" dirty="0"/>
          </a:p>
          <a:p>
            <a:endParaRPr lang="lt-LT" sz="2800" b="1" dirty="0"/>
          </a:p>
          <a:p>
            <a:r>
              <a:rPr lang="lt-LT" sz="2800" b="1" dirty="0"/>
              <a:t>Suorganizuota suaugusiųjų švietimo savaitė savivaldybėje</a:t>
            </a:r>
          </a:p>
          <a:p>
            <a:endParaRPr lang="lt-LT" sz="2800" b="1" dirty="0"/>
          </a:p>
          <a:p>
            <a:endParaRPr lang="lt-LT" sz="2800" b="1" dirty="0"/>
          </a:p>
        </p:txBody>
      </p:sp>
      <p:sp>
        <p:nvSpPr>
          <p:cNvPr id="6" name="Stačiakampis 5"/>
          <p:cNvSpPr/>
          <p:nvPr/>
        </p:nvSpPr>
        <p:spPr>
          <a:xfrm>
            <a:off x="3571336" y="1870369"/>
            <a:ext cx="828135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lt-LT" sz="2800" b="1" dirty="0"/>
              <a:t>1 edukacinis renginys;</a:t>
            </a:r>
          </a:p>
          <a:p>
            <a:r>
              <a:rPr lang="lt-LT" sz="2800" b="1" i="1" dirty="0">
                <a:solidFill>
                  <a:schemeClr val="accent1">
                    <a:lumMod val="75000"/>
                  </a:schemeClr>
                </a:solidFill>
              </a:rPr>
              <a:t>22 </a:t>
            </a:r>
            <a:r>
              <a:rPr lang="lt-LT" sz="2800" b="1" i="1" dirty="0" err="1">
                <a:solidFill>
                  <a:schemeClr val="accent1">
                    <a:lumMod val="75000"/>
                  </a:schemeClr>
                </a:solidFill>
              </a:rPr>
              <a:t>andragogai</a:t>
            </a:r>
            <a:r>
              <a:rPr lang="lt-LT" sz="2800" b="1" i="1" dirty="0">
                <a:solidFill>
                  <a:schemeClr val="accent1">
                    <a:lumMod val="75000"/>
                  </a:schemeClr>
                </a:solidFill>
              </a:rPr>
              <a:t> tobulino meninio ugdymo, kūrybiškumo kompetenciją;</a:t>
            </a:r>
          </a:p>
          <a:p>
            <a:endParaRPr lang="lt-LT" sz="2800" b="1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lt-LT" sz="2800" b="1" dirty="0"/>
              <a:t>1 seminaras;</a:t>
            </a:r>
          </a:p>
          <a:p>
            <a:r>
              <a:rPr lang="lt-LT" sz="2800" b="1" i="1" dirty="0">
                <a:solidFill>
                  <a:schemeClr val="accent1">
                    <a:lumMod val="75000"/>
                  </a:schemeClr>
                </a:solidFill>
              </a:rPr>
              <a:t>15 dalyvių tobulino skaitmeninių priemonių panaudojimo mokymo procese kompetenciją;</a:t>
            </a:r>
          </a:p>
          <a:p>
            <a:endParaRPr lang="lt-LT" sz="2800" b="1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lt-LT" sz="2800" b="1" dirty="0"/>
              <a:t>3 praktikumai;</a:t>
            </a:r>
            <a:endParaRPr lang="lt-LT" sz="2800" b="1" i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lt-LT" sz="2800" b="1" i="1" dirty="0">
                <a:solidFill>
                  <a:schemeClr val="accent1">
                    <a:lumMod val="75000"/>
                  </a:schemeClr>
                </a:solidFill>
              </a:rPr>
              <a:t>10 dalyvių tobulino bendrąsias kompetencijas</a:t>
            </a:r>
            <a:r>
              <a:rPr lang="lt-LT" sz="2800" b="1" dirty="0"/>
              <a:t>.</a:t>
            </a:r>
          </a:p>
          <a:p>
            <a:endParaRPr lang="lt-LT" sz="2800" b="1" dirty="0"/>
          </a:p>
          <a:p>
            <a:endParaRPr lang="lt-LT" sz="28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6716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24752" y="200339"/>
            <a:ext cx="10058400" cy="1450757"/>
          </a:xfrm>
        </p:spPr>
        <p:txBody>
          <a:bodyPr>
            <a:normAutofit/>
          </a:bodyPr>
          <a:lstStyle/>
          <a:p>
            <a:r>
              <a:rPr lang="lt-LT" sz="3200" b="1" dirty="0">
                <a:latin typeface="+mn-lt"/>
              </a:rPr>
              <a:t>Ko nepavyko įgyvendinti?</a:t>
            </a:r>
            <a:br>
              <a:rPr lang="lt-LT" sz="3200" b="1" dirty="0">
                <a:latin typeface="+mn-lt"/>
              </a:rPr>
            </a:br>
            <a:endParaRPr lang="lt-LT" sz="3200" b="1" dirty="0">
              <a:latin typeface="+mn-lt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56690" y="1870369"/>
            <a:ext cx="10962448" cy="4023360"/>
          </a:xfrm>
        </p:spPr>
        <p:txBody>
          <a:bodyPr/>
          <a:lstStyle/>
          <a:p>
            <a:br>
              <a:rPr lang="lt-LT" b="1" dirty="0"/>
            </a:br>
            <a:endParaRPr lang="lt-LT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6" name="Stačiakampis 5"/>
          <p:cNvSpPr/>
          <p:nvPr/>
        </p:nvSpPr>
        <p:spPr>
          <a:xfrm>
            <a:off x="1138688" y="1870369"/>
            <a:ext cx="1071400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endParaRPr lang="lt-LT" sz="3200" b="1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lt-LT" sz="3200" b="1" dirty="0"/>
              <a:t>Nesutelkta Telšių rajono NSŠ koordinacinė grupė.</a:t>
            </a:r>
          </a:p>
          <a:p>
            <a:endParaRPr lang="lt-LT" sz="3200" b="1" dirty="0"/>
          </a:p>
          <a:p>
            <a:endParaRPr lang="lt-LT" sz="3200" b="1" dirty="0"/>
          </a:p>
          <a:p>
            <a:r>
              <a:rPr lang="lt-LT" sz="3200" b="1" i="1" dirty="0"/>
              <a:t>2017-12-18 vykusio pasitarimo metu TŠC siūlė įkurti koordinacinę grupę. Tačiau šio klausimo nagrinėjimas buvo atidėtas.</a:t>
            </a:r>
          </a:p>
          <a:p>
            <a:endParaRPr lang="lt-LT" sz="32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7440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24752" y="200339"/>
            <a:ext cx="10058400" cy="1450757"/>
          </a:xfrm>
        </p:spPr>
        <p:txBody>
          <a:bodyPr>
            <a:normAutofit/>
          </a:bodyPr>
          <a:lstStyle/>
          <a:p>
            <a:r>
              <a:rPr lang="lt-LT" sz="3200" b="1" dirty="0">
                <a:latin typeface="+mn-lt"/>
              </a:rPr>
              <a:t>Kas vyksta šiuo metu?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56690" y="1870369"/>
            <a:ext cx="10962448" cy="4023360"/>
          </a:xfrm>
        </p:spPr>
        <p:txBody>
          <a:bodyPr/>
          <a:lstStyle/>
          <a:p>
            <a:br>
              <a:rPr lang="lt-LT" b="1" dirty="0"/>
            </a:br>
            <a:endParaRPr lang="lt-LT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6" name="Stačiakampis 5"/>
          <p:cNvSpPr/>
          <p:nvPr/>
        </p:nvSpPr>
        <p:spPr>
          <a:xfrm>
            <a:off x="1138688" y="1870369"/>
            <a:ext cx="1071400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endParaRPr lang="lt-LT" sz="3200" b="1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lt-LT" sz="3200" b="1" dirty="0"/>
              <a:t>Sisteminama informacija apie neformaliojo švietimo būdu įgytų kompetencijų formalizavimą.</a:t>
            </a:r>
          </a:p>
          <a:p>
            <a:endParaRPr lang="lt-LT" sz="3200" b="1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lt-LT" sz="3200" b="1" dirty="0"/>
              <a:t>Sisteminama ir ruošiama skelbti apie NSŠ ir TM galimybes Telšių rajono savivaldybėje.</a:t>
            </a:r>
          </a:p>
          <a:p>
            <a:endParaRPr lang="lt-LT" sz="32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7727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24752" y="200339"/>
            <a:ext cx="10058400" cy="1450757"/>
          </a:xfrm>
        </p:spPr>
        <p:txBody>
          <a:bodyPr>
            <a:normAutofit/>
          </a:bodyPr>
          <a:lstStyle/>
          <a:p>
            <a:r>
              <a:rPr lang="lt-LT" sz="3200" b="1" dirty="0">
                <a:latin typeface="+mn-lt"/>
              </a:rPr>
              <a:t>Kas laukia ateityje?</a:t>
            </a:r>
            <a:br>
              <a:rPr lang="lt-LT" sz="3200" b="1" dirty="0">
                <a:latin typeface="+mn-lt"/>
              </a:rPr>
            </a:br>
            <a:endParaRPr lang="lt-LT" sz="3200" b="1" dirty="0">
              <a:latin typeface="+mn-lt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56690" y="1870369"/>
            <a:ext cx="10962448" cy="4023360"/>
          </a:xfrm>
        </p:spPr>
        <p:txBody>
          <a:bodyPr/>
          <a:lstStyle/>
          <a:p>
            <a:br>
              <a:rPr lang="lt-LT" b="1" dirty="0"/>
            </a:br>
            <a:endParaRPr lang="lt-LT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6" name="Stačiakampis 5"/>
          <p:cNvSpPr/>
          <p:nvPr/>
        </p:nvSpPr>
        <p:spPr>
          <a:xfrm>
            <a:off x="1138688" y="1870369"/>
            <a:ext cx="1105331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endParaRPr lang="lt-LT" sz="3200" b="1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lt-LT" sz="3200" b="1" dirty="0"/>
              <a:t>Pristatyti suaugusiųjų mokymosi galimybes  bendruomenėje: organizacijose, seniūnijose.</a:t>
            </a:r>
          </a:p>
          <a:p>
            <a:endParaRPr lang="lt-LT" sz="32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lt-LT" sz="3200" b="1" dirty="0"/>
              <a:t>Organizuoti suaugusiųjų švietimo savaitę.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lt-LT" sz="3200" b="1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lt-LT" sz="3200" b="1" dirty="0"/>
              <a:t>Atlikti NSŠ ir TM teikiančių institucijų  teikiamų NSŠ ir TM </a:t>
            </a:r>
          </a:p>
          <a:p>
            <a:r>
              <a:rPr lang="lt-LT" sz="3200" b="1" dirty="0"/>
              <a:t>     paslaugų analizę.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lt-LT" sz="3200" b="1" dirty="0"/>
          </a:p>
          <a:p>
            <a:endParaRPr lang="lt-LT" sz="32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0501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raštės vietos rezervavimo ženklas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3" name="Stačiakampis 2"/>
          <p:cNvSpPr/>
          <p:nvPr/>
        </p:nvSpPr>
        <p:spPr>
          <a:xfrm>
            <a:off x="4206240" y="532015"/>
            <a:ext cx="24994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lt-LT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IŠVADOS</a:t>
            </a:r>
          </a:p>
        </p:txBody>
      </p:sp>
      <p:sp>
        <p:nvSpPr>
          <p:cNvPr id="4" name="Stačiakampis 3"/>
          <p:cNvSpPr/>
          <p:nvPr/>
        </p:nvSpPr>
        <p:spPr>
          <a:xfrm>
            <a:off x="606829" y="964277"/>
            <a:ext cx="10773295" cy="7909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lt-LT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lt-LT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2017 m. NSŠ ir TM metu Telšių rajono savivaldybėje suaugusieji įgijo šių kompetencijų:</a:t>
            </a:r>
          </a:p>
          <a:p>
            <a:pPr>
              <a:spcAft>
                <a:spcPts val="0"/>
              </a:spcAft>
            </a:pPr>
            <a:endParaRPr lang="lt-LT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lt-LT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sveikos gyvensenos;</a:t>
            </a:r>
          </a:p>
          <a:p>
            <a:pPr>
              <a:spcAft>
                <a:spcPts val="0"/>
              </a:spcAft>
            </a:pPr>
            <a:endParaRPr lang="lt-LT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mokymosi mokytis;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bendravimo užsienio kalba;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skaitmeninio raštingumo;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meninio ugdymo, meninės raiškos, kūrybiškumo;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savęs pažinimo, kultūrinio sąmoningumo;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bendravimo ir bendradarbiavimo;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lt-LT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mokymosi visą gyvenimą kompetenciją. 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lt-LT" sz="24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lt-LT" sz="24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lt-LT" sz="24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lt-LT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lt-LT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lt-LT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lt-LT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lt-LT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lt-LT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lt-LT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9902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raštės vietos rezervavimo ženklas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3" name="Stačiakampis 2"/>
          <p:cNvSpPr/>
          <p:nvPr/>
        </p:nvSpPr>
        <p:spPr>
          <a:xfrm>
            <a:off x="4206240" y="532015"/>
            <a:ext cx="24994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lt-LT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IŠVADOS</a:t>
            </a:r>
          </a:p>
        </p:txBody>
      </p:sp>
      <p:sp>
        <p:nvSpPr>
          <p:cNvPr id="4" name="Stačiakampis 3"/>
          <p:cNvSpPr/>
          <p:nvPr/>
        </p:nvSpPr>
        <p:spPr>
          <a:xfrm>
            <a:off x="606829" y="964277"/>
            <a:ext cx="10773295" cy="8679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lt-LT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lt-LT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2017 m. NSŠ ir TM metu Telšių rajono savivaldybėje suaugusieji patobulino:</a:t>
            </a:r>
          </a:p>
          <a:p>
            <a:pPr>
              <a:spcAft>
                <a:spcPts val="0"/>
              </a:spcAft>
            </a:pPr>
            <a:endParaRPr lang="lt-LT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lt-LT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bendravimo su vaikais, jų tėvais, globėjais kultūrą;</a:t>
            </a:r>
            <a:endParaRPr lang="lt-LT" sz="24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20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lt-LT" sz="2400" b="1" i="1" dirty="0">
                <a:solidFill>
                  <a:schemeClr val="accent2">
                    <a:lumMod val="75000"/>
                  </a:schemeClr>
                </a:solidFill>
              </a:rPr>
              <a:t>tėvystės, socialinius įgūdžius;</a:t>
            </a:r>
            <a:endParaRPr lang="lt-LT" sz="24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20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lt-LT" sz="24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Aft>
                <a:spcPts val="0"/>
              </a:spcAft>
            </a:pPr>
            <a:endParaRPr lang="lt-LT" sz="24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20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lt-LT" sz="24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20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lt-LT" sz="24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20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lt-LT" sz="24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20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lt-LT" sz="24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20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lt-LT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lt-LT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lt-LT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3190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raštės vietos rezervavimo ženklas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2018 m. spalio 12 d.</a:t>
            </a:r>
            <a:endParaRPr lang="lt-LT"/>
          </a:p>
        </p:txBody>
      </p:sp>
      <p:sp>
        <p:nvSpPr>
          <p:cNvPr id="4" name="Stačiakampis 3"/>
          <p:cNvSpPr/>
          <p:nvPr/>
        </p:nvSpPr>
        <p:spPr>
          <a:xfrm>
            <a:off x="606829" y="964277"/>
            <a:ext cx="10773295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lt-LT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e-DE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Jeigu</a:t>
            </a:r>
            <a:r>
              <a:rPr lang="lt-LT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de-DE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r>
              <a:rPr lang="de-DE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lt-LT" sz="24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20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lt-LT" sz="24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20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lt-LT" sz="24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20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lt-LT" sz="24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20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lt-LT" sz="24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20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lt-LT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lt-LT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lt-LT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425" y="1164709"/>
            <a:ext cx="10058401" cy="2359887"/>
          </a:xfrm>
          <a:prstGeom prst="rect">
            <a:avLst/>
          </a:prstGeom>
        </p:spPr>
      </p:pic>
      <p:sp>
        <p:nvSpPr>
          <p:cNvPr id="6" name="Stačiakampis 5"/>
          <p:cNvSpPr/>
          <p:nvPr/>
        </p:nvSpPr>
        <p:spPr>
          <a:xfrm>
            <a:off x="2277687" y="3244334"/>
            <a:ext cx="8545483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endParaRPr lang="lt-LT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lt-LT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lt-LT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lt-LT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... ar mes ten būsime?</a:t>
            </a:r>
          </a:p>
        </p:txBody>
      </p:sp>
    </p:spTree>
    <p:extLst>
      <p:ext uri="{BB962C8B-B14F-4D97-AF65-F5344CB8AC3E}">
        <p14:creationId xmlns:p14="http://schemas.microsoft.com/office/powerpoint/2010/main" val="13774729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ktyvinė">
  <a:themeElements>
    <a:clrScheme name="Retrospektyvinė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ktyvinė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yvinė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988</TotalTime>
  <Words>2416</Words>
  <Application>Microsoft Office PowerPoint</Application>
  <PresentationFormat>Plačiaekranė</PresentationFormat>
  <Paragraphs>468</Paragraphs>
  <Slides>44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44</vt:i4>
      </vt:variant>
    </vt:vector>
  </HeadingPairs>
  <TitlesOfParts>
    <vt:vector size="50" baseType="lpstr">
      <vt:lpstr>Arial</vt:lpstr>
      <vt:lpstr>Calibri</vt:lpstr>
      <vt:lpstr>Calibri Light</vt:lpstr>
      <vt:lpstr>Times New Roman</vt:lpstr>
      <vt:lpstr>Wingdings</vt:lpstr>
      <vt:lpstr>Retrospektyvinė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          </vt:lpstr>
      <vt:lpstr>   Telšių rajono savivaldybės neformaliojo suaugusiųjų švietimo ir tęstinio mokymosi 2017–2019 metų veiksmų planas </vt:lpstr>
      <vt:lpstr>„PowerPoint“ pateiktis</vt:lpstr>
      <vt:lpstr>„PowerPoint“ pateiktis</vt:lpstr>
      <vt:lpstr>1 uždavinys  Įvairių savivaldybės gyventojų grupių poreikius atitinkančio NSŠ ir TM inicijavimas ir įgyvendinimas </vt:lpstr>
      <vt:lpstr>1 uždavinys  Įvairių savivaldybės gyventojų grupių poreikius atitinkančio NSŠ ir TM inicijavimas ir įgyvendinimas </vt:lpstr>
      <vt:lpstr>1 uždavinys  Įvairių savivaldybės gyventojų grupių poreikius atitinkančio NSŠ ir TM inicijavimas ir įgyvendinimas </vt:lpstr>
      <vt:lpstr>1 uždavinys  Įvairių savivaldybės gyventojų grupių poreikius atitinkančio NSŠ ir TM inicijavimas ir įgyvendinimas </vt:lpstr>
      <vt:lpstr>1 uždavinys  Įvairių savivaldybės gyventojų grupių poreikius atitinkančio NSŠ ir TM inicijavimas ir įgyvendinimas </vt:lpstr>
      <vt:lpstr>1 uždavinys  Įvairių savivaldybės gyventojų grupių poreikius atitinkančio NSŠ ir TM inicijavimas ir įgyvendinimas </vt:lpstr>
      <vt:lpstr>  1 uždavinys  Įvairių savivaldybės gyventojų grupių poreikius atitinkančio NSŠ ir TM inicijavimas ir įgyvendinimas </vt:lpstr>
      <vt:lpstr>  1 uždavinys  Įvairių savivaldybės gyventojų grupių poreikius atitinkančio NSŠ ir TM inicijavimas ir įgyvendinimas </vt:lpstr>
      <vt:lpstr>    PROGRAMOS, vykdytos valstybės biudžeto lėšomis:  </vt:lpstr>
      <vt:lpstr>   PROGRAMOS, vykdytos Telšių rajono savivaldybės biudžeto lėšomis:  </vt:lpstr>
      <vt:lpstr>1 uždavinys  Įvairių savivaldybės gyventojų grupių poreikius atitinkančio NSŠ ir TM inicijavimas ir įgyvendinimas </vt:lpstr>
      <vt:lpstr>2 uždavinys  Tarpžinybinio bendradarbiavimo su NSŠ ir TM vykdančiomis institucijomis plėtojimas</vt:lpstr>
      <vt:lpstr>3 uždavinys  Informacijos, skirtos motyvuoti suaugusiuosius dalyvauti mokymesi visą gyvenimą, prieinamumo didinimas</vt:lpstr>
      <vt:lpstr>3 uždavinys  Informacijos, skirtos motyvuoti suaugusiuosius dalyvauti mokymesi visą gyvenimą, prieinamumo didinimas</vt:lpstr>
      <vt:lpstr>„PowerPoint“ pateiktis</vt:lpstr>
      <vt:lpstr>3 uždavinys  Informacijos, skirtos motyvuoti suaugusiuosius dalyvauti mokymesi visą gyvenimą, prieinamumo didinimas</vt:lpstr>
      <vt:lpstr>Ko nepavyko įgyvendinti? </vt:lpstr>
      <vt:lpstr>Kas vyksta šiuo metu?</vt:lpstr>
      <vt:lpstr>Kas laukia ateityje? </vt:lpstr>
      <vt:lpstr>„PowerPoint“ pateiktis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NEFORMALIOJO SUAUGUSIŲJŲ ŠVIETIMO IR TĘSTINIO MOKYMOSI 2017 – 2019 METŲ VEIKSMŲ PLANO VYKDYMO TELŠIŲ RAJONO SAVIVALDYBĖJE</dc:title>
  <dc:creator>Nijole</dc:creator>
  <cp:lastModifiedBy>TSC_03</cp:lastModifiedBy>
  <cp:revision>103</cp:revision>
  <dcterms:created xsi:type="dcterms:W3CDTF">2018-04-06T11:02:40Z</dcterms:created>
  <dcterms:modified xsi:type="dcterms:W3CDTF">2020-02-25T14:02:03Z</dcterms:modified>
</cp:coreProperties>
</file>