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0" r:id="rId1"/>
  </p:sldMasterIdLst>
  <p:notesMasterIdLst>
    <p:notesMasterId r:id="rId45"/>
  </p:notesMasterIdLst>
  <p:sldIdLst>
    <p:sldId id="256" r:id="rId2"/>
    <p:sldId id="257" r:id="rId3"/>
    <p:sldId id="261" r:id="rId4"/>
    <p:sldId id="265" r:id="rId5"/>
    <p:sldId id="264" r:id="rId6"/>
    <p:sldId id="269" r:id="rId7"/>
    <p:sldId id="275" r:id="rId8"/>
    <p:sldId id="279" r:id="rId9"/>
    <p:sldId id="276" r:id="rId10"/>
    <p:sldId id="274" r:id="rId11"/>
    <p:sldId id="278" r:id="rId12"/>
    <p:sldId id="273" r:id="rId13"/>
    <p:sldId id="277" r:id="rId14"/>
    <p:sldId id="271" r:id="rId15"/>
    <p:sldId id="266" r:id="rId16"/>
    <p:sldId id="280" r:id="rId17"/>
    <p:sldId id="263" r:id="rId18"/>
    <p:sldId id="299" r:id="rId19"/>
    <p:sldId id="259" r:id="rId20"/>
    <p:sldId id="281" r:id="rId21"/>
    <p:sldId id="300" r:id="rId22"/>
    <p:sldId id="282" r:id="rId23"/>
    <p:sldId id="283" r:id="rId24"/>
    <p:sldId id="284" r:id="rId25"/>
    <p:sldId id="286" r:id="rId26"/>
    <p:sldId id="287" r:id="rId27"/>
    <p:sldId id="288" r:id="rId28"/>
    <p:sldId id="289" r:id="rId29"/>
    <p:sldId id="285" r:id="rId30"/>
    <p:sldId id="292" r:id="rId31"/>
    <p:sldId id="290" r:id="rId32"/>
    <p:sldId id="296" r:id="rId33"/>
    <p:sldId id="293" r:id="rId34"/>
    <p:sldId id="295" r:id="rId35"/>
    <p:sldId id="294" r:id="rId36"/>
    <p:sldId id="291" r:id="rId37"/>
    <p:sldId id="303" r:id="rId38"/>
    <p:sldId id="297" r:id="rId39"/>
    <p:sldId id="302" r:id="rId40"/>
    <p:sldId id="301" r:id="rId41"/>
    <p:sldId id="304" r:id="rId42"/>
    <p:sldId id="305" r:id="rId43"/>
    <p:sldId id="26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350"/>
    <a:srgbClr val="081F58"/>
    <a:srgbClr val="1F045C"/>
    <a:srgbClr val="132D4D"/>
    <a:srgbClr val="13284D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5332" autoAdjust="0"/>
  </p:normalViewPr>
  <p:slideViewPr>
    <p:cSldViewPr snapToGrid="0">
      <p:cViewPr varScale="1">
        <p:scale>
          <a:sx n="83" d="100"/>
          <a:sy n="83" d="100"/>
        </p:scale>
        <p:origin x="66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9DF11-8A9B-4022-8895-C28C75609388}" type="datetimeFigureOut">
              <a:rPr lang="lt-LT" smtClean="0"/>
              <a:t>2020-04-03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5129D-9FC3-4449-8042-ACAE9AB6896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9239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5129D-9FC3-4449-8042-ACAE9AB68962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061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5129D-9FC3-4449-8042-ACAE9AB68962}" type="slidenum">
              <a:rPr lang="lt-LT" smtClean="0"/>
              <a:t>36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988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7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2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7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17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22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9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0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28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2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3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83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4/3/2020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4.emf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2.jpe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G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4.e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0.wmf"/><Relationship Id="rId9" Type="http://schemas.openxmlformats.org/officeDocument/2006/relationships/image" Target="../media/image73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>
          <a:xfrm>
            <a:off x="9545899" y="981828"/>
            <a:ext cx="21497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t-LT" b="1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>
              <a:latin typeface="+mj-lt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lt-LT" b="1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lt-LT" b="1" dirty="0" smtClean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b="1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b="1" dirty="0" smtClean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b="1" dirty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lt-LT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-8708" y="-4822"/>
            <a:ext cx="8875617" cy="6862822"/>
          </a:xfrm>
          <a:prstGeom prst="rect">
            <a:avLst/>
          </a:prstGeom>
          <a:solidFill>
            <a:srgbClr val="13284D"/>
          </a:solidFill>
        </p:spPr>
        <p:txBody>
          <a:bodyPr wrap="square">
            <a:spAutoFit/>
          </a:bodyPr>
          <a:lstStyle/>
          <a:p>
            <a:pPr algn="ctr"/>
            <a:endParaRPr lang="lt-LT" sz="3600" b="1" i="1" dirty="0" smtClean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 smtClean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r>
              <a:rPr lang="lt-LT" sz="3200" b="1" dirty="0">
                <a:solidFill>
                  <a:schemeClr val="bg1">
                    <a:lumMod val="85000"/>
                  </a:schemeClr>
                </a:solidFill>
                <a:ea typeface="Cambria" panose="02040503050406030204" pitchFamily="18" charset="0"/>
                <a:cs typeface="Calibri" panose="020F0502020204030204" pitchFamily="34" charset="0"/>
              </a:rPr>
              <a:t>PARODA SKIRTA PROGRAMOS „ERASMUS+“ KA1</a:t>
            </a:r>
          </a:p>
          <a:p>
            <a:pPr algn="ctr"/>
            <a:r>
              <a:rPr lang="lt-LT" sz="3200" b="1" dirty="0">
                <a:solidFill>
                  <a:schemeClr val="bg1">
                    <a:lumMod val="85000"/>
                  </a:schemeClr>
                </a:solidFill>
                <a:ea typeface="Cambria" panose="02040503050406030204" pitchFamily="18" charset="0"/>
                <a:cs typeface="Calibri" panose="020F0502020204030204" pitchFamily="34" charset="0"/>
              </a:rPr>
              <a:t>SUAUGUSIŲJŲ ŠVIETIMO DARBUOTOJŲ</a:t>
            </a:r>
          </a:p>
          <a:p>
            <a:pPr algn="ctr"/>
            <a:r>
              <a:rPr lang="lt-LT" sz="3200" b="1" dirty="0">
                <a:solidFill>
                  <a:schemeClr val="bg1">
                    <a:lumMod val="85000"/>
                  </a:schemeClr>
                </a:solidFill>
                <a:ea typeface="Cambria" panose="02040503050406030204" pitchFamily="18" charset="0"/>
                <a:cs typeface="Calibri" panose="020F0502020204030204" pitchFamily="34" charset="0"/>
              </a:rPr>
              <a:t>MOBILUMO PROJEKTUI</a:t>
            </a:r>
          </a:p>
          <a:p>
            <a:pPr algn="ctr"/>
            <a:endParaRPr lang="lt-LT" sz="3200" b="1" dirty="0" smtClean="0">
              <a:solidFill>
                <a:schemeClr val="bg1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 smtClean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>
              <a:solidFill>
                <a:schemeClr val="bg1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 smtClean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endParaRPr lang="lt-LT" sz="3200" b="1" i="1" dirty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r>
              <a:rPr lang="lt-LT" sz="1400" dirty="0" smtClean="0">
                <a:solidFill>
                  <a:schemeClr val="bg1"/>
                </a:solidFill>
              </a:rPr>
              <a:t>Projektas </a:t>
            </a:r>
            <a:r>
              <a:rPr lang="lt-LT" sz="1400" dirty="0">
                <a:solidFill>
                  <a:schemeClr val="bg1"/>
                </a:solidFill>
              </a:rPr>
              <a:t>finansuojamas iš programos ,,</a:t>
            </a:r>
            <a:r>
              <a:rPr lang="lt-LT" sz="1400" dirty="0" err="1">
                <a:solidFill>
                  <a:schemeClr val="bg1"/>
                </a:solidFill>
              </a:rPr>
              <a:t>Erasmus</a:t>
            </a:r>
            <a:r>
              <a:rPr lang="lt-LT" sz="1400" dirty="0">
                <a:solidFill>
                  <a:schemeClr val="bg1"/>
                </a:solidFill>
              </a:rPr>
              <a:t>+“ suaugusiųjų švietimo sektoriaus 1 pagrindinio veiksmo projekto lėšų, projekto Nr.2019-1-LT01-KA-104-060360. Projekto koordinatorius – Telšių švietimo centras</a:t>
            </a:r>
            <a:endParaRPr lang="lt-LT" sz="1400" b="1" i="1" dirty="0" smtClean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lt-LT" sz="1400" b="1" dirty="0">
              <a:solidFill>
                <a:schemeClr val="bg1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Turinio vietos rezervavimo ženkla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809" y="0"/>
            <a:ext cx="3041889" cy="7044812"/>
          </a:xfrm>
          <a:prstGeom prst="rect">
            <a:avLst/>
          </a:prstGeom>
        </p:spPr>
      </p:pic>
      <p:pic>
        <p:nvPicPr>
          <p:cNvPr id="11" name="Paveikslėlis 10" descr="D:\Documents and Settings\Mano\Desktop\Nijoles\konsorciumo _Kartu 2019_logo\logo4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287" y="3292276"/>
            <a:ext cx="3207625" cy="165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125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727199"/>
          </a:xfrm>
          <a:solidFill>
            <a:srgbClr val="103350"/>
          </a:solidFill>
        </p:spPr>
        <p:txBody>
          <a:bodyPr>
            <a:noAutofit/>
          </a:bodyPr>
          <a:lstStyle/>
          <a:p>
            <a:pPr algn="ctr"/>
            <a:r>
              <a:rPr lang="lt-LT" sz="3200" dirty="0" smtClean="0">
                <a:solidFill>
                  <a:schemeClr val="bg1">
                    <a:lumMod val="85000"/>
                  </a:schemeClr>
                </a:solidFill>
                <a:latin typeface="+mn-lt"/>
              </a:rPr>
              <a:t>Projektą vykdo konsorciumas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, kurį sudaro neformalųjį suaugusiųjų švietimą vykdančios institucijos, organizacijos Telšių ir Raseinių </a:t>
            </a:r>
            <a:r>
              <a:rPr lang="lt-LT" sz="3200" dirty="0" smtClean="0">
                <a:solidFill>
                  <a:schemeClr val="bg1">
                    <a:lumMod val="85000"/>
                  </a:schemeClr>
                </a:solidFill>
                <a:latin typeface="+mn-lt"/>
              </a:rPr>
              <a:t>rajonuose. </a:t>
            </a:r>
            <a:endParaRPr lang="lt-LT" sz="3200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90142"/>
            <a:ext cx="10515600" cy="3822304"/>
          </a:xfrm>
          <a:ln w="38100">
            <a:solidFill>
              <a:srgbClr val="103350"/>
            </a:solidFill>
          </a:ln>
        </p:spPr>
      </p:pic>
    </p:spTree>
    <p:extLst>
      <p:ext uri="{BB962C8B-B14F-4D97-AF65-F5344CB8AC3E}">
        <p14:creationId xmlns:p14="http://schemas.microsoft.com/office/powerpoint/2010/main" val="2653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Telšių herba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687" y="272306"/>
            <a:ext cx="541154" cy="60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aveikslėlis 4" descr="TelÅ¡iÅ³ Karolinos PraniauskaitÄs vieÅ¡oji biblioteka nuotrauka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74" y="1997344"/>
            <a:ext cx="722375" cy="70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aveikslėlis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042" y="253874"/>
            <a:ext cx="717976" cy="5104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549984" y="24623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8" name="Objektas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987455"/>
              </p:ext>
            </p:extLst>
          </p:nvPr>
        </p:nvGraphicFramePr>
        <p:xfrm>
          <a:off x="995848" y="4212202"/>
          <a:ext cx="701102" cy="687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r:id="rId6" imgW="2003040" imgH="1954440" progId="CorelDraw.Graphic.17">
                  <p:embed/>
                </p:oleObj>
              </mc:Choice>
              <mc:Fallback>
                <p:oleObj r:id="rId6" imgW="2003040" imgH="1954440" progId="CorelDraw.Graphic.17">
                  <p:embed/>
                  <p:pic>
                    <p:nvPicPr>
                      <p:cNvPr id="8" name="Objektas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848" y="4212202"/>
                        <a:ext cx="701102" cy="687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" descr="C:\Users\Biuras 2\Downloads\Biuro logotipas baltas fonas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792" y="1997344"/>
            <a:ext cx="740134" cy="73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aveikslėlis 9" descr="TSV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537" y="4128917"/>
            <a:ext cx="680085" cy="594161"/>
          </a:xfrm>
          <a:prstGeom prst="rect">
            <a:avLst/>
          </a:prstGeom>
          <a:noFill/>
        </p:spPr>
      </p:pic>
      <p:pic>
        <p:nvPicPr>
          <p:cNvPr id="11" name="Paveikslėlis 10" descr="LOGO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318" y="4091244"/>
            <a:ext cx="750084" cy="635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aveikslėlis 11" descr="http://www.lrimones.lt/images_new/Tel%C5%A1i%C5%B3%20socialini%C5%B3%20paslaug%C5%B3%20centras_logo.pn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746" y="1899283"/>
            <a:ext cx="944274" cy="71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aveikslėlis 12" descr="G:\Verein_alles\Klubaas\image.jpe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036" y="4273613"/>
            <a:ext cx="683012" cy="613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aveikslėlis 13" descr="C:\Users\Nijole\AppData\Local\Microsoft\Windows\INetCache\Content.MSO\5A48A5F5.tmp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78" y="1966868"/>
            <a:ext cx="654880" cy="66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aveikslėlis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354" y="253874"/>
            <a:ext cx="703807" cy="619692"/>
          </a:xfrm>
          <a:prstGeom prst="rect">
            <a:avLst/>
          </a:prstGeom>
        </p:spPr>
      </p:pic>
      <p:sp>
        <p:nvSpPr>
          <p:cNvPr id="2" name="Šešiakampis 1"/>
          <p:cNvSpPr/>
          <p:nvPr/>
        </p:nvSpPr>
        <p:spPr>
          <a:xfrm>
            <a:off x="162053" y="893811"/>
            <a:ext cx="2022352" cy="1595786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Konsorciumo nariai</a:t>
            </a:r>
            <a:endParaRPr lang="lt-LT" b="1" i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28" name="Šešiakampis 27"/>
          <p:cNvSpPr/>
          <p:nvPr/>
        </p:nvSpPr>
        <p:spPr>
          <a:xfrm>
            <a:off x="10132085" y="2734759"/>
            <a:ext cx="1932965" cy="1587640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Telšių socialinių paslaugų centras Globos centras</a:t>
            </a:r>
            <a:endParaRPr lang="lt-LT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Šešiakampis 28"/>
          <p:cNvSpPr/>
          <p:nvPr/>
        </p:nvSpPr>
        <p:spPr>
          <a:xfrm>
            <a:off x="2996788" y="981618"/>
            <a:ext cx="2016953" cy="1552232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Telšių r. savivaldybės administracija</a:t>
            </a:r>
            <a:endParaRPr lang="lt-LT" sz="16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Šešiakampis 29"/>
          <p:cNvSpPr/>
          <p:nvPr/>
        </p:nvSpPr>
        <p:spPr>
          <a:xfrm>
            <a:off x="4292326" y="2810876"/>
            <a:ext cx="2065388" cy="1615122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lt-LT" sz="1600" b="1" dirty="0" smtClean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Telšių </a:t>
            </a:r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r. savivaldybės Karolinos Praniauskaitės viešoji biblioteka</a:t>
            </a:r>
          </a:p>
          <a:p>
            <a:pPr algn="ctr"/>
            <a:endParaRPr lang="lt-LT" sz="1600" dirty="0">
              <a:solidFill>
                <a:schemeClr val="bg1"/>
              </a:solidFill>
            </a:endParaRPr>
          </a:p>
        </p:txBody>
      </p:sp>
      <p:sp>
        <p:nvSpPr>
          <p:cNvPr id="31" name="Šešiakampis 30"/>
          <p:cNvSpPr/>
          <p:nvPr/>
        </p:nvSpPr>
        <p:spPr>
          <a:xfrm>
            <a:off x="7124543" y="2828032"/>
            <a:ext cx="2053166" cy="1580811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 smtClean="0">
              <a:cs typeface="Times New Roman" panose="02020603050405020304" pitchFamily="18" charset="0"/>
            </a:endParaRPr>
          </a:p>
          <a:p>
            <a:pPr algn="ctr"/>
            <a:r>
              <a:rPr lang="lt-LT" sz="1600" b="1" dirty="0" smtClean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Raseinių </a:t>
            </a:r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rajono švietimo pagalbos tarnyb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a</a:t>
            </a:r>
          </a:p>
          <a:p>
            <a:pPr algn="ctr"/>
            <a:endParaRPr lang="lt-LT" dirty="0"/>
          </a:p>
        </p:txBody>
      </p:sp>
      <p:sp>
        <p:nvSpPr>
          <p:cNvPr id="32" name="Šešiakampis 31"/>
          <p:cNvSpPr/>
          <p:nvPr/>
        </p:nvSpPr>
        <p:spPr>
          <a:xfrm>
            <a:off x="5924455" y="4867775"/>
            <a:ext cx="1929795" cy="1667759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Telšių suaugusiųjų mokykla</a:t>
            </a:r>
          </a:p>
          <a:p>
            <a:pPr algn="ctr"/>
            <a:endParaRPr lang="lt-L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Šešiakampis 32"/>
          <p:cNvSpPr/>
          <p:nvPr/>
        </p:nvSpPr>
        <p:spPr>
          <a:xfrm>
            <a:off x="450264" y="5022274"/>
            <a:ext cx="1882785" cy="1502846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Telšių dailės mokykla</a:t>
            </a:r>
          </a:p>
          <a:p>
            <a:pPr algn="ctr"/>
            <a:endParaRPr lang="lt-LT" dirty="0"/>
          </a:p>
        </p:txBody>
      </p:sp>
      <p:sp>
        <p:nvSpPr>
          <p:cNvPr id="34" name="Šešiakampis 33"/>
          <p:cNvSpPr/>
          <p:nvPr/>
        </p:nvSpPr>
        <p:spPr>
          <a:xfrm>
            <a:off x="8769343" y="4861154"/>
            <a:ext cx="1952035" cy="1670004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Asociacija </a:t>
            </a:r>
          </a:p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„Telšių bičiulių ratas</a:t>
            </a:r>
            <a:r>
              <a:rPr lang="lt-LT" sz="1600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“</a:t>
            </a:r>
          </a:p>
          <a:p>
            <a:pPr algn="ctr"/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" name="Šešiakampis 34"/>
          <p:cNvSpPr/>
          <p:nvPr/>
        </p:nvSpPr>
        <p:spPr>
          <a:xfrm>
            <a:off x="3114505" y="5030574"/>
            <a:ext cx="1835865" cy="1502846"/>
          </a:xfrm>
          <a:prstGeom prst="hexagon">
            <a:avLst>
              <a:gd name="adj" fmla="val 20083"/>
              <a:gd name="vf" fmla="val 115470"/>
            </a:avLst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dirty="0" smtClean="0">
              <a:cs typeface="Times New Roman" panose="02020603050405020304" pitchFamily="18" charset="0"/>
            </a:endParaRPr>
          </a:p>
          <a:p>
            <a:pPr algn="ctr"/>
            <a:r>
              <a:rPr lang="lt-LT" sz="1600" b="1" dirty="0" smtClean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Asociacija </a:t>
            </a:r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„Vokiečių kalbos ir kultūros draugų klubas“</a:t>
            </a:r>
          </a:p>
          <a:p>
            <a:pPr algn="ctr"/>
            <a:endParaRPr lang="lt-LT" dirty="0"/>
          </a:p>
        </p:txBody>
      </p:sp>
      <p:sp>
        <p:nvSpPr>
          <p:cNvPr id="36" name="Šešiakampis 35"/>
          <p:cNvSpPr/>
          <p:nvPr/>
        </p:nvSpPr>
        <p:spPr>
          <a:xfrm>
            <a:off x="1540126" y="2826375"/>
            <a:ext cx="2108910" cy="1599623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dirty="0" smtClean="0">
              <a:cs typeface="Times New Roman" panose="02020603050405020304" pitchFamily="18" charset="0"/>
            </a:endParaRPr>
          </a:p>
          <a:p>
            <a:pPr algn="ctr"/>
            <a:r>
              <a:rPr lang="lt-LT" sz="1600" b="1" dirty="0" smtClean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Telšių </a:t>
            </a:r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cs typeface="Times New Roman" panose="02020603050405020304" pitchFamily="18" charset="0"/>
              </a:rPr>
              <a:t>r. savivaldybės visuomenės sveikatos biuras</a:t>
            </a:r>
          </a:p>
          <a:p>
            <a:pPr algn="ctr"/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Šešiakampis 36"/>
          <p:cNvSpPr/>
          <p:nvPr/>
        </p:nvSpPr>
        <p:spPr>
          <a:xfrm>
            <a:off x="8589702" y="964848"/>
            <a:ext cx="2002657" cy="1538703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  <a:prstDash val="soli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Žemaičių muziejus „Alka“</a:t>
            </a:r>
          </a:p>
          <a:p>
            <a:pPr algn="ctr"/>
            <a:endParaRPr lang="lt-LT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Šešiakampis 37"/>
          <p:cNvSpPr/>
          <p:nvPr/>
        </p:nvSpPr>
        <p:spPr>
          <a:xfrm>
            <a:off x="5699382" y="995570"/>
            <a:ext cx="1931753" cy="1538703"/>
          </a:xfrm>
          <a:prstGeom prst="hexag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Telšių švietimo </a:t>
            </a:r>
            <a:r>
              <a:rPr lang="lt-LT" sz="16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centras</a:t>
            </a:r>
            <a:endParaRPr lang="lt-LT" sz="16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Paveikslėlis 38" descr="D:\Documents and Settings\Mano\Desktop\Nijoles\konsorciumo _Kartu 2019_logo\logo4d.jpg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5029" y="186536"/>
            <a:ext cx="799857" cy="608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589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>
            <a:off x="0" y="1"/>
            <a:ext cx="12191999" cy="1738938"/>
          </a:xfrm>
          <a:prstGeom prst="rect">
            <a:avLst/>
          </a:prstGeom>
          <a:solidFill>
            <a:srgbClr val="10335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sz="3200" dirty="0" smtClean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Projekto 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partneris – </a:t>
            </a:r>
            <a:r>
              <a:rPr lang="lt-LT" sz="3200" dirty="0" err="1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Ibbenbiureno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Liaudies aukštoji </a:t>
            </a:r>
            <a:r>
              <a:rPr lang="lt-LT" sz="3200" dirty="0" smtClean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mokykla / </a:t>
            </a:r>
            <a:r>
              <a:rPr lang="lt-LT" sz="3200" dirty="0" err="1" smtClean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Šteinfurto</a:t>
            </a:r>
            <a:r>
              <a:rPr lang="lt-LT" sz="3200" dirty="0" smtClean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apskritis, Šiaurės Reino Vestfalijos žemė, Vokietija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lt-LT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20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698" y="1979575"/>
            <a:ext cx="2985711" cy="4343894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9" name="Turinio vietos rezervavimo ženkla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97" y="1979575"/>
            <a:ext cx="5540902" cy="4343894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979575"/>
            <a:ext cx="3328847" cy="4343894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</p:spTree>
    <p:extLst>
      <p:ext uri="{BB962C8B-B14F-4D97-AF65-F5344CB8AC3E}">
        <p14:creationId xmlns:p14="http://schemas.microsoft.com/office/powerpoint/2010/main" val="320101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0" y="1235434"/>
            <a:ext cx="12192000" cy="90040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Šešiakampis 4"/>
          <p:cNvSpPr/>
          <p:nvPr/>
        </p:nvSpPr>
        <p:spPr>
          <a:xfrm>
            <a:off x="6672952" y="2578269"/>
            <a:ext cx="2977107" cy="2543117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Mokymai vyko</a:t>
            </a:r>
          </a:p>
          <a:p>
            <a:pPr algn="ctr"/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 2019 m. </a:t>
            </a:r>
          </a:p>
          <a:p>
            <a:pPr algn="ctr"/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spalio 15 </a:t>
            </a:r>
            <a:r>
              <a:rPr lang="lt-LT" sz="2200" b="1" dirty="0" smtClean="0">
                <a:solidFill>
                  <a:schemeClr val="bg1">
                    <a:lumMod val="85000"/>
                  </a:schemeClr>
                </a:solidFill>
              </a:rPr>
              <a:t>–18 </a:t>
            </a:r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d.</a:t>
            </a:r>
          </a:p>
          <a:p>
            <a:pPr algn="ctr"/>
            <a:endParaRPr lang="lt-LT" sz="2200" dirty="0"/>
          </a:p>
        </p:txBody>
      </p:sp>
      <p:sp>
        <p:nvSpPr>
          <p:cNvPr id="2" name="Šešiakampis 1"/>
          <p:cNvSpPr/>
          <p:nvPr/>
        </p:nvSpPr>
        <p:spPr>
          <a:xfrm>
            <a:off x="4193309" y="3912727"/>
            <a:ext cx="2984718" cy="2561965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9" name="Šešiakampis 8"/>
          <p:cNvSpPr/>
          <p:nvPr/>
        </p:nvSpPr>
        <p:spPr>
          <a:xfrm>
            <a:off x="1649199" y="2606478"/>
            <a:ext cx="3022810" cy="2534906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Projekto trukmė: </a:t>
            </a:r>
            <a:endParaRPr lang="lt-LT" sz="2200" b="1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lt-LT" sz="2200" b="1" dirty="0" smtClean="0">
                <a:solidFill>
                  <a:schemeClr val="bg1">
                    <a:lumMod val="85000"/>
                  </a:schemeClr>
                </a:solidFill>
              </a:rPr>
              <a:t>2019-06-01  </a:t>
            </a:r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– </a:t>
            </a:r>
          </a:p>
          <a:p>
            <a:pPr algn="ctr"/>
            <a:r>
              <a:rPr lang="lt-LT" sz="2200" b="1" dirty="0">
                <a:solidFill>
                  <a:schemeClr val="bg1">
                    <a:lumMod val="85000"/>
                  </a:schemeClr>
                </a:solidFill>
              </a:rPr>
              <a:t>2020-05-31</a:t>
            </a:r>
            <a:endParaRPr lang="lt-LT" sz="2200" dirty="0">
              <a:solidFill>
                <a:schemeClr val="bg1">
                  <a:lumMod val="85000"/>
                </a:schemeClr>
              </a:solidFill>
            </a:endParaRPr>
          </a:p>
          <a:p>
            <a:endParaRPr lang="lt-LT" dirty="0"/>
          </a:p>
        </p:txBody>
      </p:sp>
      <p:pic>
        <p:nvPicPr>
          <p:cNvPr id="12" name="Paveikslėlis 11" descr="D:\Documents and Settings\Mano\Desktop\Nijoles\konsorciumo _Kartu 2019_logo\logo4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4997" y="2004705"/>
            <a:ext cx="2097955" cy="135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Stačiakampis 26"/>
          <p:cNvSpPr/>
          <p:nvPr/>
        </p:nvSpPr>
        <p:spPr>
          <a:xfrm>
            <a:off x="4573695" y="4292498"/>
            <a:ext cx="222394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200" b="1" dirty="0" smtClean="0">
                <a:solidFill>
                  <a:schemeClr val="bg1">
                    <a:lumMod val="85000"/>
                  </a:schemeClr>
                </a:solidFill>
              </a:rPr>
              <a:t>Mobilumo programoje dalyvavo 15 suaugusiųjų mokytojų</a:t>
            </a:r>
            <a:endParaRPr lang="lt-LT" sz="2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Stačiakampis 28"/>
          <p:cNvSpPr/>
          <p:nvPr/>
        </p:nvSpPr>
        <p:spPr>
          <a:xfrm>
            <a:off x="0" y="0"/>
            <a:ext cx="12192000" cy="1655048"/>
          </a:xfrm>
          <a:prstGeom prst="rect">
            <a:avLst/>
          </a:prstGeom>
          <a:solidFill>
            <a:srgbClr val="1033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Projektas „Suaugusiųjų švietėjų bendrųjų gebėjimų tobulinimas remiantis Vokietijos patirtimi“</a:t>
            </a:r>
          </a:p>
        </p:txBody>
      </p:sp>
    </p:spTree>
    <p:extLst>
      <p:ext uri="{BB962C8B-B14F-4D97-AF65-F5344CB8AC3E}">
        <p14:creationId xmlns:p14="http://schemas.microsoft.com/office/powerpoint/2010/main" val="52759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Šešiakampis 7"/>
          <p:cNvSpPr/>
          <p:nvPr/>
        </p:nvSpPr>
        <p:spPr>
          <a:xfrm>
            <a:off x="3851900" y="418565"/>
            <a:ext cx="3974247" cy="2900885"/>
          </a:xfrm>
          <a:prstGeom prst="hexagon">
            <a:avLst/>
          </a:prstGeom>
          <a:solidFill>
            <a:srgbClr val="103350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Supažindinti 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konsorciumo narius su Vokietijos suaugusiųjų švietimą vykdančių institucijų gerąja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patirtimi.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Šešiakampis 8"/>
          <p:cNvSpPr/>
          <p:nvPr/>
        </p:nvSpPr>
        <p:spPr>
          <a:xfrm>
            <a:off x="1868608" y="3463636"/>
            <a:ext cx="1585726" cy="1318790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103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Projekto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tikslas 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Šešiakampis 9"/>
          <p:cNvSpPr/>
          <p:nvPr/>
        </p:nvSpPr>
        <p:spPr>
          <a:xfrm>
            <a:off x="3851900" y="3463637"/>
            <a:ext cx="4066946" cy="3058694"/>
          </a:xfrm>
          <a:prstGeom prst="hexagon">
            <a:avLst/>
          </a:prstGeom>
          <a:solidFill>
            <a:srgbClr val="103350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Tobulinti 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bendruosius suaugusiųjų švietėjų gebėjimus (bendradarbiavimas, dalijimasis įgytomis žiniomis ir patirtimi, pokyčių inicijavimas, kalbėjimo užsienio kalbomis tobulinimas</a:t>
            </a:r>
            <a:r>
              <a:rPr lang="lt-LT" sz="1600" b="1" dirty="0">
                <a:solidFill>
                  <a:schemeClr val="bg1">
                    <a:lumMod val="85000"/>
                  </a:schemeClr>
                </a:solidFill>
              </a:rPr>
              <a:t>). </a:t>
            </a:r>
          </a:p>
        </p:txBody>
      </p:sp>
      <p:sp>
        <p:nvSpPr>
          <p:cNvPr id="11" name="Šešiakampis 10"/>
          <p:cNvSpPr/>
          <p:nvPr/>
        </p:nvSpPr>
        <p:spPr>
          <a:xfrm>
            <a:off x="7282737" y="1725696"/>
            <a:ext cx="4475154" cy="3187508"/>
          </a:xfrm>
          <a:prstGeom prst="hexagon">
            <a:avLst/>
          </a:prstGeom>
          <a:solidFill>
            <a:srgbClr val="103350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S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iekti 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bendrųjų programos „</a:t>
            </a:r>
            <a:r>
              <a:rPr lang="lt-LT" b="1" dirty="0" err="1">
                <a:solidFill>
                  <a:schemeClr val="bg1">
                    <a:lumMod val="85000"/>
                  </a:schemeClr>
                </a:solidFill>
              </a:rPr>
              <a:t>Erasmus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+“ tikslų, skatinti lygias galimybes ir </a:t>
            </a:r>
            <a:r>
              <a:rPr lang="lt-LT" b="1" dirty="0" err="1">
                <a:solidFill>
                  <a:schemeClr val="bg1">
                    <a:lumMod val="85000"/>
                  </a:schemeClr>
                </a:solidFill>
              </a:rPr>
              <a:t>įtrauktį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, sudarant palankesnes kvalifikacijos tobulinimo sąlygas Telšių ir Raseinių rajonų suaugusiųjų švietimo institucijų darbuotojams, turintiems mažiau galimybių kelti kvalifikaciją Lietuvoje ir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užsienyje.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Šešiakampis 12"/>
          <p:cNvSpPr/>
          <p:nvPr/>
        </p:nvSpPr>
        <p:spPr>
          <a:xfrm>
            <a:off x="574196" y="2619258"/>
            <a:ext cx="1562286" cy="1414317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103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Projekto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tikslas 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Šešiakampis 13"/>
          <p:cNvSpPr/>
          <p:nvPr/>
        </p:nvSpPr>
        <p:spPr>
          <a:xfrm>
            <a:off x="1895150" y="1880556"/>
            <a:ext cx="1559184" cy="1438894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103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Projekto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tikslas 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veikslėlis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939" y="2816175"/>
            <a:ext cx="7629257" cy="3554716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sp>
        <p:nvSpPr>
          <p:cNvPr id="11" name="Stačiakampis 10"/>
          <p:cNvSpPr/>
          <p:nvPr/>
        </p:nvSpPr>
        <p:spPr>
          <a:xfrm>
            <a:off x="286328" y="160256"/>
            <a:ext cx="115348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t-LT" b="1" dirty="0" smtClean="0">
              <a:solidFill>
                <a:srgbClr val="333333"/>
              </a:solidFill>
              <a:ea typeface="Calibri" panose="020F0502020204030204" pitchFamily="34" charset="0"/>
            </a:endParaRPr>
          </a:p>
          <a:p>
            <a:pPr algn="ctr"/>
            <a:r>
              <a:rPr lang="lt-LT" b="1" dirty="0" smtClean="0">
                <a:solidFill>
                  <a:srgbClr val="333333"/>
                </a:solidFill>
                <a:ea typeface="Calibri" panose="020F0502020204030204" pitchFamily="34" charset="0"/>
              </a:rPr>
              <a:t>Vokietijos </a:t>
            </a:r>
            <a:r>
              <a:rPr lang="lt-LT" b="1" dirty="0">
                <a:solidFill>
                  <a:srgbClr val="333333"/>
                </a:solidFill>
                <a:ea typeface="Calibri" panose="020F0502020204030204" pitchFamily="34" charset="0"/>
              </a:rPr>
              <a:t>Liaudies aukštųjų mokyklų istorijai jau 100 metų. </a:t>
            </a:r>
            <a:endParaRPr lang="lt-LT" b="1" dirty="0" smtClean="0">
              <a:solidFill>
                <a:srgbClr val="333333"/>
              </a:solidFill>
              <a:ea typeface="Calibri" panose="020F0502020204030204" pitchFamily="34" charset="0"/>
            </a:endParaRPr>
          </a:p>
          <a:p>
            <a:pPr algn="ctr"/>
            <a:endParaRPr lang="lt-LT" b="1" dirty="0" smtClean="0">
              <a:solidFill>
                <a:srgbClr val="333333"/>
              </a:solidFill>
              <a:ea typeface="Calibri" panose="020F0502020204030204" pitchFamily="34" charset="0"/>
            </a:endParaRPr>
          </a:p>
          <a:p>
            <a:pPr algn="just"/>
            <a:r>
              <a:rPr lang="lt-LT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Europos </a:t>
            </a:r>
            <a:r>
              <a:rPr lang="lt-LT" dirty="0">
                <a:solidFill>
                  <a:srgbClr val="333333"/>
                </a:solidFill>
                <a:ea typeface="Times New Roman" panose="02020603050405020304" pitchFamily="18" charset="0"/>
              </a:rPr>
              <a:t>ir pasaulio politika bei ekonominė situacija istorijos bėgyje įtakojo Liaudies aukštųjų mokyklų veiklos sritis, diktavo švietimo kryptis.</a:t>
            </a:r>
            <a:r>
              <a:rPr lang="lt-LT" dirty="0">
                <a:solidFill>
                  <a:srgbClr val="333333"/>
                </a:solidFill>
                <a:ea typeface="Calibri" panose="020F0502020204030204" pitchFamily="34" charset="0"/>
              </a:rPr>
              <a:t> Šiandien Liaudies aukštosios mokyklos veikia visuose Vokietijos miestuose ir teikia tiek formaliojo, tiek neformaliojo švietimo paslaugas suaugusiesiems.</a:t>
            </a:r>
            <a:r>
              <a:rPr lang="lt-LT" dirty="0">
                <a:solidFill>
                  <a:srgbClr val="333333"/>
                </a:solidFill>
                <a:ea typeface="Arial" panose="020B0604020202020204" pitchFamily="34" charset="0"/>
              </a:rPr>
              <a:t> Kaip ir kitose Liaudies aukštosiose mokyklose, taip ir </a:t>
            </a:r>
            <a:r>
              <a:rPr lang="lt-LT" dirty="0" err="1">
                <a:solidFill>
                  <a:srgbClr val="333333"/>
                </a:solidFill>
                <a:ea typeface="Arial" panose="020B0604020202020204" pitchFamily="34" charset="0"/>
              </a:rPr>
              <a:t>Ibbenbiureno</a:t>
            </a:r>
            <a:r>
              <a:rPr lang="lt-LT" dirty="0">
                <a:solidFill>
                  <a:srgbClr val="333333"/>
                </a:solidFill>
                <a:ea typeface="Arial" panose="020B0604020202020204" pitchFamily="34" charset="0"/>
              </a:rPr>
              <a:t> mokykloje, švietimo paslaugos teikiamos tik suaugusiesiems. Čia suaugusieji gali užbaigti pagrindinės mokyklos kursą. Mokykloje suaugusieji gauna informacijos apie mokymosi, </a:t>
            </a:r>
            <a:r>
              <a:rPr lang="lt-LT" dirty="0" err="1">
                <a:solidFill>
                  <a:srgbClr val="333333"/>
                </a:solidFill>
                <a:ea typeface="Arial" panose="020B0604020202020204" pitchFamily="34" charset="0"/>
              </a:rPr>
              <a:t>tobulinimosi</a:t>
            </a:r>
            <a:r>
              <a:rPr lang="lt-LT" dirty="0">
                <a:solidFill>
                  <a:srgbClr val="333333"/>
                </a:solidFill>
                <a:ea typeface="Arial" panose="020B0604020202020204" pitchFamily="34" charset="0"/>
              </a:rPr>
              <a:t> profesijos srityje galimybes.</a:t>
            </a:r>
            <a:endParaRPr lang="lt-LT" dirty="0"/>
          </a:p>
        </p:txBody>
      </p:sp>
      <p:pic>
        <p:nvPicPr>
          <p:cNvPr id="12" name="Paveikslėlis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5" y="160256"/>
            <a:ext cx="2093907" cy="41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0" y="1261573"/>
            <a:ext cx="12192000" cy="90040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lt-LT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de-DE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Šešiakampis 4"/>
          <p:cNvSpPr/>
          <p:nvPr/>
        </p:nvSpPr>
        <p:spPr>
          <a:xfrm>
            <a:off x="151755" y="2937796"/>
            <a:ext cx="2158473" cy="1956314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ea typeface="Arial" panose="020B0604020202020204" pitchFamily="34" charset="0"/>
              </a:rPr>
              <a:t>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Arial" panose="020B0604020202020204" pitchFamily="34" charset="0"/>
              </a:rPr>
              <a:t>užsienio kalbų kursa</a:t>
            </a:r>
            <a:r>
              <a:rPr lang="lt-LT" dirty="0" smtClean="0">
                <a:ea typeface="Arial" panose="020B0604020202020204" pitchFamily="34" charset="0"/>
              </a:rPr>
              <a:t>i</a:t>
            </a:r>
            <a:endParaRPr lang="lt-LT" dirty="0"/>
          </a:p>
        </p:txBody>
      </p:sp>
      <p:sp>
        <p:nvSpPr>
          <p:cNvPr id="7" name="Šešiakampis 6"/>
          <p:cNvSpPr/>
          <p:nvPr/>
        </p:nvSpPr>
        <p:spPr>
          <a:xfrm>
            <a:off x="7395669" y="4739576"/>
            <a:ext cx="2185169" cy="1817470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sergančių, senų asmenų slaugos ir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priežiūros kursai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Šešiakampis 1"/>
          <p:cNvSpPr/>
          <p:nvPr/>
        </p:nvSpPr>
        <p:spPr>
          <a:xfrm>
            <a:off x="9899878" y="4100082"/>
            <a:ext cx="2113192" cy="1729941"/>
          </a:xfrm>
          <a:prstGeom prst="hexag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f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otografijos kursai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Šešiakampis 8"/>
          <p:cNvSpPr/>
          <p:nvPr/>
        </p:nvSpPr>
        <p:spPr>
          <a:xfrm>
            <a:off x="9899878" y="168753"/>
            <a:ext cx="2195680" cy="1832854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k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ompiuterinio raštingumo</a:t>
            </a:r>
          </a:p>
        </p:txBody>
      </p:sp>
      <p:sp>
        <p:nvSpPr>
          <p:cNvPr id="10" name="Šešiakampis 9"/>
          <p:cNvSpPr/>
          <p:nvPr/>
        </p:nvSpPr>
        <p:spPr>
          <a:xfrm>
            <a:off x="248852" y="202120"/>
            <a:ext cx="2105891" cy="1821366"/>
          </a:xfrm>
          <a:prstGeom prst="hexag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psichologinių žinių ir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bendravimo kursai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Šešiakampis 10"/>
          <p:cNvSpPr/>
          <p:nvPr/>
        </p:nvSpPr>
        <p:spPr>
          <a:xfrm>
            <a:off x="5020141" y="2816025"/>
            <a:ext cx="2492158" cy="2107020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bg1">
                    <a:lumMod val="85000"/>
                  </a:schemeClr>
                </a:solidFill>
              </a:rPr>
              <a:t>Mokykloje</a:t>
            </a:r>
          </a:p>
          <a:p>
            <a:pPr algn="ctr"/>
            <a:r>
              <a:rPr lang="lt-LT" sz="2000" b="1" dirty="0">
                <a:solidFill>
                  <a:schemeClr val="bg1">
                    <a:lumMod val="85000"/>
                  </a:schemeClr>
                </a:solidFill>
              </a:rPr>
              <a:t>v</a:t>
            </a:r>
            <a:r>
              <a:rPr lang="lt-LT" sz="2000" b="1" dirty="0" smtClean="0">
                <a:solidFill>
                  <a:schemeClr val="bg1">
                    <a:lumMod val="85000"/>
                  </a:schemeClr>
                </a:solidFill>
              </a:rPr>
              <a:t>yksta:</a:t>
            </a:r>
            <a:endParaRPr lang="lt-LT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Šešiakampis 11"/>
          <p:cNvSpPr/>
          <p:nvPr/>
        </p:nvSpPr>
        <p:spPr>
          <a:xfrm>
            <a:off x="3090061" y="4739576"/>
            <a:ext cx="2246218" cy="1874972"/>
          </a:xfrm>
          <a:prstGeom prst="hexag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psichologinių žinių ir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bendravimo kursai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Šešiakampis 12"/>
          <p:cNvSpPr/>
          <p:nvPr/>
        </p:nvSpPr>
        <p:spPr>
          <a:xfrm>
            <a:off x="3688202" y="108754"/>
            <a:ext cx="2151291" cy="1629260"/>
          </a:xfrm>
          <a:prstGeom prst="hexagon">
            <a:avLst/>
          </a:prstGeom>
          <a:solidFill>
            <a:schemeClr val="accent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b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uhalterinių žinių kursai</a:t>
            </a:r>
          </a:p>
        </p:txBody>
      </p:sp>
      <p:sp>
        <p:nvSpPr>
          <p:cNvPr id="4" name="Šešiakampis 3"/>
          <p:cNvSpPr/>
          <p:nvPr/>
        </p:nvSpPr>
        <p:spPr>
          <a:xfrm>
            <a:off x="6749894" y="116822"/>
            <a:ext cx="2081637" cy="1542473"/>
          </a:xfrm>
          <a:prstGeom prst="hexagon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teisinių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  <a:ea typeface="Times New Roman" panose="02020603050405020304" pitchFamily="18" charset="0"/>
              </a:rPr>
              <a:t>pagrindų kursai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Šešiakampis 5"/>
          <p:cNvSpPr/>
          <p:nvPr/>
        </p:nvSpPr>
        <p:spPr>
          <a:xfrm>
            <a:off x="7763184" y="1999869"/>
            <a:ext cx="2136694" cy="1808026"/>
          </a:xfrm>
          <a:prstGeom prst="hexagon">
            <a:avLst/>
          </a:prstGeom>
          <a:solidFill>
            <a:srgbClr val="1033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m</a:t>
            </a:r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odulinės programos 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Šešiakampis 7"/>
          <p:cNvSpPr/>
          <p:nvPr/>
        </p:nvSpPr>
        <p:spPr>
          <a:xfrm>
            <a:off x="2310228" y="1930334"/>
            <a:ext cx="2101672" cy="1747424"/>
          </a:xfrm>
          <a:prstGeom prst="hexagon">
            <a:avLst>
              <a:gd name="adj" fmla="val 20960"/>
              <a:gd name="vf" fmla="val 115470"/>
            </a:avLst>
          </a:prstGeom>
          <a:solidFill>
            <a:srgbClr val="10335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darbdavių </a:t>
            </a:r>
          </a:p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užsakomieji kursai darbuotojams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Šešiakampis 13"/>
          <p:cNvSpPr/>
          <p:nvPr/>
        </p:nvSpPr>
        <p:spPr>
          <a:xfrm>
            <a:off x="796620" y="5227782"/>
            <a:ext cx="1263746" cy="1204482"/>
          </a:xfrm>
          <a:prstGeom prst="hexagon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Šešiakampis 15"/>
          <p:cNvSpPr/>
          <p:nvPr/>
        </p:nvSpPr>
        <p:spPr>
          <a:xfrm>
            <a:off x="10401648" y="2358409"/>
            <a:ext cx="1310795" cy="1092366"/>
          </a:xfrm>
          <a:prstGeom prst="hexagon">
            <a:avLst>
              <a:gd name="adj" fmla="val 26691"/>
              <a:gd name="vf" fmla="val 115470"/>
            </a:avLst>
          </a:prstGeom>
          <a:noFill/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7" name="Paveikslėlis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204" y="1969024"/>
            <a:ext cx="2093907" cy="41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0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99" y="2512641"/>
            <a:ext cx="6072124" cy="4087092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sp>
        <p:nvSpPr>
          <p:cNvPr id="3" name="Stačiakampis 2"/>
          <p:cNvSpPr/>
          <p:nvPr/>
        </p:nvSpPr>
        <p:spPr>
          <a:xfrm>
            <a:off x="747252" y="0"/>
            <a:ext cx="1110061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 smtClean="0"/>
              <a:t> </a:t>
            </a:r>
          </a:p>
          <a:p>
            <a:pPr algn="just"/>
            <a:endParaRPr lang="lt-LT" sz="2200" dirty="0"/>
          </a:p>
          <a:p>
            <a:r>
              <a:rPr lang="lt-LT" b="1" dirty="0" smtClean="0"/>
              <a:t>				           Šiandien </a:t>
            </a:r>
            <a:r>
              <a:rPr lang="lt-LT" b="1" dirty="0"/>
              <a:t>viena </a:t>
            </a:r>
            <a:r>
              <a:rPr lang="lt-LT" b="1" dirty="0" smtClean="0"/>
              <a:t>svarbiausių mokyklos veiklos </a:t>
            </a:r>
            <a:r>
              <a:rPr lang="lt-LT" b="1" dirty="0"/>
              <a:t>sričių </a:t>
            </a:r>
            <a:r>
              <a:rPr lang="lt-LT" b="1" dirty="0" smtClean="0"/>
              <a:t>– vykdyti pabėgėlių ir emigrantų 						  integracijos mokymus</a:t>
            </a:r>
            <a:r>
              <a:rPr lang="lt-LT" b="1" dirty="0"/>
              <a:t>. </a:t>
            </a:r>
            <a:r>
              <a:rPr lang="lt-LT" dirty="0"/>
              <a:t> </a:t>
            </a:r>
            <a:endParaRPr lang="lt-LT" dirty="0" smtClean="0"/>
          </a:p>
          <a:p>
            <a:pPr algn="just"/>
            <a:endParaRPr lang="lt-LT" dirty="0" smtClean="0"/>
          </a:p>
          <a:p>
            <a:pPr algn="just"/>
            <a:r>
              <a:rPr lang="lt-LT" dirty="0" smtClean="0"/>
              <a:t>Lektoriams</a:t>
            </a:r>
            <a:r>
              <a:rPr lang="lt-LT" dirty="0"/>
              <a:t>, dirbantiems su emigrantais ir pabėgėliais, keliami ypač dideli reikalavimai</a:t>
            </a:r>
            <a:r>
              <a:rPr lang="lt-LT" dirty="0" smtClean="0"/>
              <a:t>.</a:t>
            </a:r>
            <a:r>
              <a:rPr lang="lt-LT" dirty="0"/>
              <a:t> </a:t>
            </a:r>
            <a:r>
              <a:rPr lang="lt-LT" dirty="0" smtClean="0"/>
              <a:t>Jie </a:t>
            </a:r>
            <a:r>
              <a:rPr lang="lt-LT" dirty="0"/>
              <a:t>naudojasi mokymo priemonėmis: vadovėliais, </a:t>
            </a:r>
            <a:r>
              <a:rPr lang="lt-LT" dirty="0" smtClean="0"/>
              <a:t>kita mokomąja medžiaga</a:t>
            </a:r>
            <a:r>
              <a:rPr lang="lt-LT" dirty="0"/>
              <a:t>, </a:t>
            </a:r>
            <a:r>
              <a:rPr lang="lt-LT" dirty="0" smtClean="0"/>
              <a:t>kuri padeda perteikti emigrantams žinias apie Vokietijos socialinį, politinį ir ekonominį gyvenimą. Tačiau daugiausia laiko skiriama vokiečių kalbos mokymui.</a:t>
            </a:r>
            <a:endParaRPr lang="lt-LT" dirty="0"/>
          </a:p>
          <a:p>
            <a:pPr algn="just"/>
            <a:endParaRPr lang="lt-LT" dirty="0"/>
          </a:p>
          <a:p>
            <a:pPr algn="just"/>
            <a:endParaRPr lang="lt-LT" sz="2200" dirty="0"/>
          </a:p>
          <a:p>
            <a:pPr algn="just"/>
            <a:r>
              <a:rPr lang="lt-LT" sz="2200" b="1" i="1" dirty="0"/>
              <a:t> </a:t>
            </a:r>
            <a:endParaRPr lang="lt-LT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8" y="559387"/>
            <a:ext cx="2093907" cy="41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1" y="2210656"/>
            <a:ext cx="11025051" cy="4373445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37" y="267377"/>
            <a:ext cx="2190750" cy="371475"/>
          </a:xfrm>
          <a:prstGeom prst="rect">
            <a:avLst/>
          </a:prstGeom>
        </p:spPr>
      </p:pic>
      <p:sp>
        <p:nvSpPr>
          <p:cNvPr id="9" name="Stačiakampis 8"/>
          <p:cNvSpPr/>
          <p:nvPr/>
        </p:nvSpPr>
        <p:spPr>
          <a:xfrm>
            <a:off x="615802" y="638852"/>
            <a:ext cx="11089706" cy="153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 smtClean="0"/>
              <a:t>                                           </a:t>
            </a:r>
            <a:r>
              <a:rPr lang="lt-LT" b="1" dirty="0" err="1" smtClean="0"/>
              <a:t>Ibbenbiureno</a:t>
            </a:r>
            <a:r>
              <a:rPr lang="lt-LT" b="1" dirty="0" smtClean="0"/>
              <a:t> </a:t>
            </a:r>
            <a:r>
              <a:rPr lang="lt-LT" b="1" dirty="0"/>
              <a:t>miesto </a:t>
            </a:r>
            <a:r>
              <a:rPr lang="lt-LT" b="1" dirty="0" smtClean="0"/>
              <a:t>meras </a:t>
            </a:r>
            <a:r>
              <a:rPr lang="lt-LT" b="1" dirty="0"/>
              <a:t>dr. </a:t>
            </a:r>
            <a:r>
              <a:rPr lang="lt-LT" b="1" dirty="0" err="1"/>
              <a:t>Marc</a:t>
            </a:r>
            <a:r>
              <a:rPr lang="lt-LT" b="1" dirty="0"/>
              <a:t> </a:t>
            </a:r>
            <a:r>
              <a:rPr lang="lt-LT" b="1" dirty="0" err="1" smtClean="0"/>
              <a:t>Schrameyer</a:t>
            </a:r>
            <a:r>
              <a:rPr lang="lt-LT" b="1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supranta švietimo </a:t>
            </a:r>
            <a:r>
              <a:rPr lang="lt-LT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ir kultūros </a:t>
            </a:r>
            <a:r>
              <a:rPr lang="lt-LT" b="1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svarbą                      			               miesto gyvenime.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Mieste kultūros ir švietimo sričių veiklos  planuojamos ir organizuojamos bendrai – tai suteikia dideles galimybes stiprinti </a:t>
            </a:r>
            <a:r>
              <a:rPr lang="lt-LT" dirty="0" err="1">
                <a:ea typeface="Calibri" panose="020F0502020204030204" pitchFamily="34" charset="0"/>
                <a:cs typeface="Times New Roman" panose="02020603050405020304" pitchFamily="18" charset="0"/>
              </a:rPr>
              <a:t>tarpinstitucinį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 bendradarbiavimą bei skatinti pagarba, partnerystės dvasia ir bendra atsakomybe grindžiamą komunikaciją. </a:t>
            </a:r>
          </a:p>
        </p:txBody>
      </p:sp>
    </p:spTree>
    <p:extLst>
      <p:ext uri="{BB962C8B-B14F-4D97-AF65-F5344CB8AC3E}">
        <p14:creationId xmlns:p14="http://schemas.microsoft.com/office/powerpoint/2010/main" val="285904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37854" y="1059132"/>
            <a:ext cx="6064441" cy="454833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12" name="Stačiakampis 11"/>
          <p:cNvSpPr/>
          <p:nvPr/>
        </p:nvSpPr>
        <p:spPr>
          <a:xfrm>
            <a:off x="349790" y="1453163"/>
            <a:ext cx="6269702" cy="519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Vokietijos Liaudies aukštosiose mokyklose didelis dėmesys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skiriamas suaugusiųjų politiniam </a:t>
            </a: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švietimui -  tai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ugdo aktyvius ir sąmoningus </a:t>
            </a: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piliečius.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dirty="0" smtClean="0"/>
              <a:t>Šios mokyklos kooperuojasi </a:t>
            </a:r>
            <a:r>
              <a:rPr lang="lt-LT" dirty="0"/>
              <a:t>su kitomis suaugusiųjų švietimo ar kultūros paslaugas </a:t>
            </a:r>
            <a:r>
              <a:rPr lang="lt-LT" dirty="0" smtClean="0"/>
              <a:t>teikiančiomis </a:t>
            </a:r>
            <a:r>
              <a:rPr lang="lt-LT" dirty="0"/>
              <a:t>įstaigomis, </a:t>
            </a:r>
            <a:r>
              <a:rPr lang="lt-LT" dirty="0" smtClean="0"/>
              <a:t>organizacijomis: muzikos mokykla, teatru, biblioteka, socialinėmis  bendruomenėmis.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Šešiakampis 12"/>
          <p:cNvSpPr/>
          <p:nvPr/>
        </p:nvSpPr>
        <p:spPr>
          <a:xfrm>
            <a:off x="2372255" y="402676"/>
            <a:ext cx="2446444" cy="1773233"/>
          </a:xfrm>
          <a:prstGeom prst="hexagon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Svarbi žinia: </a:t>
            </a:r>
            <a:endParaRPr lang="lt-LT" sz="2200" b="1" dirty="0">
              <a:solidFill>
                <a:schemeClr val="tx1">
                  <a:lumMod val="65000"/>
                  <a:lumOff val="3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0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925" y="3141065"/>
            <a:ext cx="2600037" cy="3326752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66782" y="3428224"/>
            <a:ext cx="3362827" cy="2752435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27" y="3428025"/>
            <a:ext cx="3381697" cy="2733962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6412" y="3471825"/>
            <a:ext cx="3349514" cy="2678546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sp>
        <p:nvSpPr>
          <p:cNvPr id="10" name="Stačiakampis 9"/>
          <p:cNvSpPr/>
          <p:nvPr/>
        </p:nvSpPr>
        <p:spPr>
          <a:xfrm>
            <a:off x="194357" y="599188"/>
            <a:ext cx="1185675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lt-LT" b="1" i="1" dirty="0"/>
              <a:t> </a:t>
            </a:r>
            <a:r>
              <a:rPr lang="lt-LT" b="1" i="1" dirty="0" smtClean="0"/>
              <a:t>                         </a:t>
            </a:r>
            <a:r>
              <a:rPr lang="lt-LT" b="1" dirty="0" err="1" smtClean="0"/>
              <a:t>Ibbenbiureno</a:t>
            </a:r>
            <a:r>
              <a:rPr lang="lt-LT" b="1" dirty="0" smtClean="0"/>
              <a:t> </a:t>
            </a:r>
            <a:r>
              <a:rPr lang="lt-LT" b="1" dirty="0"/>
              <a:t>Liaudies aukštoji mokykla vykdo aktyvią rinkodaros politiką.</a:t>
            </a:r>
            <a:endParaRPr lang="lt-LT" dirty="0"/>
          </a:p>
          <a:p>
            <a:endParaRPr lang="lt-LT" dirty="0"/>
          </a:p>
          <a:p>
            <a:pPr algn="just"/>
            <a:r>
              <a:rPr lang="lt-LT" dirty="0" smtClean="0"/>
              <a:t>Du </a:t>
            </a:r>
            <a:r>
              <a:rPr lang="lt-LT" dirty="0"/>
              <a:t>kartus per metus </a:t>
            </a:r>
            <a:r>
              <a:rPr lang="lt-LT" dirty="0" smtClean="0"/>
              <a:t>išleidžiami </a:t>
            </a:r>
            <a:r>
              <a:rPr lang="lt-LT" dirty="0"/>
              <a:t>mokykloje vykstančių mokymų, kursų </a:t>
            </a:r>
            <a:r>
              <a:rPr lang="lt-LT" dirty="0" smtClean="0"/>
              <a:t>žurnalai, </a:t>
            </a:r>
            <a:r>
              <a:rPr lang="lt-LT" dirty="0"/>
              <a:t>kuriuose yra ir visa kita informacija, susijusi su mokyklos veikla. </a:t>
            </a:r>
            <a:r>
              <a:rPr lang="lt-LT" dirty="0" smtClean="0"/>
              <a:t>Programa skelbiama </a:t>
            </a:r>
            <a:r>
              <a:rPr lang="lt-LT" dirty="0"/>
              <a:t>ir mokyklos internetinėje svetainėje: https://www.vhs-ibbenbueren.de/. </a:t>
            </a:r>
            <a:endParaRPr lang="lt-LT" dirty="0" smtClean="0"/>
          </a:p>
          <a:p>
            <a:pPr algn="just"/>
            <a:r>
              <a:rPr lang="lt-LT" dirty="0" smtClean="0"/>
              <a:t>Miesto </a:t>
            </a:r>
            <a:r>
              <a:rPr lang="lt-LT" dirty="0"/>
              <a:t>švenčių, mugių metu </a:t>
            </a:r>
            <a:r>
              <a:rPr lang="lt-LT" dirty="0" smtClean="0"/>
              <a:t>rengiamos reklaminės akcijos</a:t>
            </a:r>
            <a:r>
              <a:rPr lang="lt-LT" dirty="0"/>
              <a:t>, kurių metu mokyklos darbuotojai kūrybiškai pristato mokyklos veiklas. Reklaminė informacija platinama ir parduotuvėse, prekyvietėse.</a:t>
            </a:r>
          </a:p>
          <a:p>
            <a:pPr algn="just"/>
            <a:r>
              <a:rPr lang="lt-LT" dirty="0"/>
              <a:t> </a:t>
            </a:r>
          </a:p>
          <a:p>
            <a:r>
              <a:rPr lang="lt-LT" dirty="0"/>
              <a:t> </a:t>
            </a:r>
            <a:endParaRPr lang="lt-LT" dirty="0">
              <a:solidFill>
                <a:srgbClr val="333333"/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11" name="Paveikslėlis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95" y="175778"/>
            <a:ext cx="2558432" cy="43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3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0" y="-294968"/>
            <a:ext cx="12103510" cy="1445341"/>
          </a:xfrm>
          <a:prstGeom prst="rect">
            <a:avLst/>
          </a:prstGeom>
          <a:solidFill>
            <a:srgbClr val="1033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lt-LT" sz="3200" b="1" dirty="0" smtClean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lt-LT" sz="32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sz="3200" dirty="0" err="1" smtClean="0">
                <a:solidFill>
                  <a:schemeClr val="bg1">
                    <a:lumMod val="85000"/>
                  </a:schemeClr>
                </a:solidFill>
              </a:rPr>
              <a:t>Ibbenbiureno</a:t>
            </a:r>
            <a:r>
              <a:rPr lang="lt-LT" sz="3200" dirty="0" smtClean="0">
                <a:solidFill>
                  <a:schemeClr val="bg1">
                    <a:lumMod val="85000"/>
                  </a:schemeClr>
                </a:solidFill>
              </a:rPr>
              <a:t> ekumeninis 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šeimos ugdymo  centras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sz="3200" b="1" dirty="0"/>
              <a:t> </a:t>
            </a:r>
            <a:endParaRPr lang="lt-LT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lt-LT" sz="3200" b="1" dirty="0"/>
          </a:p>
        </p:txBody>
      </p:sp>
      <p:pic>
        <p:nvPicPr>
          <p:cNvPr id="4" name="Paveikslėlis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237" y="1327355"/>
            <a:ext cx="6037005" cy="5201263"/>
          </a:xfrm>
          <a:prstGeom prst="rect">
            <a:avLst/>
          </a:prstGeom>
          <a:noFill/>
          <a:ln w="38100">
            <a:solidFill>
              <a:srgbClr val="103350"/>
            </a:solidFill>
            <a:miter lim="800000"/>
            <a:headEnd/>
            <a:tailEnd/>
          </a:ln>
        </p:spPr>
      </p:pic>
      <p:pic>
        <p:nvPicPr>
          <p:cNvPr id="7" name="Paveikslėlis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3123" y="1327355"/>
            <a:ext cx="3234813" cy="5201263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97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šiakampis 1"/>
          <p:cNvSpPr/>
          <p:nvPr/>
        </p:nvSpPr>
        <p:spPr>
          <a:xfrm>
            <a:off x="2317674" y="4620306"/>
            <a:ext cx="2330633" cy="1858297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Pokalbių kavinėje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Paveikslėlis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760" y="3575058"/>
            <a:ext cx="1269282" cy="178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Šešiakampis 4"/>
          <p:cNvSpPr/>
          <p:nvPr/>
        </p:nvSpPr>
        <p:spPr>
          <a:xfrm>
            <a:off x="7825479" y="4659307"/>
            <a:ext cx="2257660" cy="1858298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Dirbtuvės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Paveikslėlis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99449" y="3769158"/>
            <a:ext cx="1376516" cy="139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Šešiakampis 7"/>
          <p:cNvSpPr/>
          <p:nvPr/>
        </p:nvSpPr>
        <p:spPr>
          <a:xfrm>
            <a:off x="6486110" y="2464721"/>
            <a:ext cx="2286268" cy="1906626"/>
          </a:xfrm>
          <a:prstGeom prst="hexagon">
            <a:avLst/>
          </a:prstGeom>
          <a:solidFill>
            <a:srgbClr val="132D4D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Pokalbių prie pusryčių stalo kavinė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Šešiakampis 8"/>
          <p:cNvSpPr/>
          <p:nvPr/>
        </p:nvSpPr>
        <p:spPr>
          <a:xfrm>
            <a:off x="3747332" y="2452859"/>
            <a:ext cx="2299148" cy="1918488"/>
          </a:xfrm>
          <a:prstGeom prst="hexagon">
            <a:avLst/>
          </a:prstGeom>
          <a:solidFill>
            <a:srgbClr val="1033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Tarptautinė siuvimo kavinė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Šešiakampis 9"/>
          <p:cNvSpPr/>
          <p:nvPr/>
        </p:nvSpPr>
        <p:spPr>
          <a:xfrm>
            <a:off x="5195254" y="4659308"/>
            <a:ext cx="2307138" cy="1858297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Tėvų kavinė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Šešiakampis 11"/>
          <p:cNvSpPr/>
          <p:nvPr/>
        </p:nvSpPr>
        <p:spPr>
          <a:xfrm>
            <a:off x="366186" y="540775"/>
            <a:ext cx="2347337" cy="1997900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Įdomi patirtis </a:t>
            </a:r>
            <a:r>
              <a:rPr lang="lt-L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socialinio švietimo srityje</a:t>
            </a:r>
            <a:endParaRPr lang="lt-LT" sz="16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tačiakampis 13"/>
          <p:cNvSpPr/>
          <p:nvPr/>
        </p:nvSpPr>
        <p:spPr>
          <a:xfrm>
            <a:off x="3055016" y="1015035"/>
            <a:ext cx="84978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 smtClean="0">
                <a:ea typeface="Calibri" panose="020F0502020204030204" pitchFamily="34" charset="0"/>
              </a:rPr>
              <a:t>Kursai</a:t>
            </a:r>
            <a:r>
              <a:rPr lang="lt-LT" dirty="0">
                <a:ea typeface="Calibri" panose="020F0502020204030204" pitchFamily="34" charset="0"/>
              </a:rPr>
              <a:t>, seminarai ir kiti renginiai, skirti kiekvienos amžiaus grupės asmenims šeimos gyvenimui tobulinti pagal parengtą projektą „Daugelio kartų namai“.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9554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80103" y="365125"/>
            <a:ext cx="6843251" cy="21519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>Projektą </a:t>
            </a:r>
            <a:r>
              <a:rPr lang="lt-LT" sz="1800" dirty="0">
                <a:latin typeface="+mn-lt"/>
              </a:rPr>
              <a:t>nuo 2012 m. finansuoja Vokietijos, Šiaurės Reino Vestfalijos žemės vyriausybės ir vietos </a:t>
            </a:r>
            <a:r>
              <a:rPr lang="lt-LT" sz="1800" dirty="0" smtClean="0">
                <a:latin typeface="+mn-lt"/>
              </a:rPr>
              <a:t>valdžia. Šalyje iš viso veikia </a:t>
            </a:r>
            <a:r>
              <a:rPr lang="lt-LT" sz="1800" dirty="0">
                <a:latin typeface="+mn-lt"/>
              </a:rPr>
              <a:t>550 </a:t>
            </a:r>
            <a:r>
              <a:rPr lang="lt-LT" sz="1800" dirty="0" smtClean="0">
                <a:latin typeface="+mn-lt"/>
              </a:rPr>
              <a:t>„Daugelio kartų namų</a:t>
            </a:r>
            <a:r>
              <a:rPr lang="lt-LT" sz="1800" dirty="0">
                <a:latin typeface="+mn-lt"/>
              </a:rPr>
              <a:t>“. </a:t>
            </a: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dirty="0">
                <a:latin typeface="+mn-lt"/>
              </a:rPr>
              <a:t/>
            </a:r>
            <a:br>
              <a:rPr lang="lt-LT" sz="1800" dirty="0">
                <a:latin typeface="+mn-lt"/>
              </a:rPr>
            </a:br>
            <a:r>
              <a:rPr lang="lt-LT" sz="1800" dirty="0" smtClean="0">
                <a:latin typeface="+mn-lt"/>
              </a:rPr>
              <a:t/>
            </a:r>
            <a:br>
              <a:rPr lang="lt-LT" sz="1800" dirty="0" smtClean="0">
                <a:latin typeface="+mn-lt"/>
              </a:rPr>
            </a:br>
            <a:r>
              <a:rPr lang="lt-LT" sz="1800" b="1" dirty="0" smtClean="0">
                <a:latin typeface="+mn-lt"/>
              </a:rPr>
              <a:t>Šie </a:t>
            </a:r>
            <a:r>
              <a:rPr lang="lt-LT" sz="1800" b="1" dirty="0">
                <a:latin typeface="+mn-lt"/>
              </a:rPr>
              <a:t>namai – atviri visiems bendruomenės nariams. Nesvarbu, kur žmonės susitinka ir bendrauja: kavinėje, žaidimų kambaryje, pokalbių salone, - svarbiausia, kad žmonės galėtų keistis patirtimi, panaudoti savo gebėjimus, žinias ir tuo būdu būtų naudingi kitiems.</a:t>
            </a:r>
          </a:p>
        </p:txBody>
      </p:sp>
      <p:pic>
        <p:nvPicPr>
          <p:cNvPr id="5" name="Turinio vietos rezervavimo ženklas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2619" y="881728"/>
            <a:ext cx="3557098" cy="540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ešiakampis 5"/>
          <p:cNvSpPr/>
          <p:nvPr/>
        </p:nvSpPr>
        <p:spPr>
          <a:xfrm>
            <a:off x="2418735" y="774905"/>
            <a:ext cx="2979174" cy="2220759"/>
          </a:xfrm>
          <a:prstGeom prst="hexagon">
            <a:avLst>
              <a:gd name="adj" fmla="val 33031"/>
              <a:gd name="vf" fmla="val 115470"/>
            </a:avLst>
          </a:prstGeom>
          <a:solidFill>
            <a:schemeClr val="accent6">
              <a:lumMod val="50000"/>
            </a:schemeClr>
          </a:solidFill>
          <a:ln w="38100">
            <a:solidFill>
              <a:srgbClr val="132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lt-LT" b="1" dirty="0" smtClean="0">
                <a:solidFill>
                  <a:schemeClr val="bg1">
                    <a:lumMod val="75000"/>
                  </a:schemeClr>
                </a:solidFill>
              </a:rPr>
              <a:t>Šio </a:t>
            </a:r>
            <a:r>
              <a:rPr lang="lt-LT" b="1" dirty="0">
                <a:solidFill>
                  <a:schemeClr val="bg1">
                    <a:lumMod val="75000"/>
                  </a:schemeClr>
                </a:solidFill>
              </a:rPr>
              <a:t>projekto idėja – aktyvus bendravimas tarp įvairių kartų atstovų. </a:t>
            </a:r>
            <a:br>
              <a:rPr lang="lt-LT" b="1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lt-LT" b="1" dirty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lt-LT" b="1" dirty="0">
                <a:solidFill>
                  <a:schemeClr val="bg1">
                    <a:lumMod val="75000"/>
                  </a:schemeClr>
                </a:solidFill>
              </a:rPr>
            </a:br>
            <a:endParaRPr lang="lt-LT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0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veikslėlis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12192000" cy="5029200"/>
          </a:xfrm>
          <a:prstGeom prst="rect">
            <a:avLst/>
          </a:prstGeom>
        </p:spPr>
      </p:pic>
      <p:sp>
        <p:nvSpPr>
          <p:cNvPr id="12" name="Stačiakampis 11"/>
          <p:cNvSpPr/>
          <p:nvPr/>
        </p:nvSpPr>
        <p:spPr>
          <a:xfrm>
            <a:off x="324465" y="344129"/>
            <a:ext cx="11533237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Centras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siūlo daug ir įvairių kursų </a:t>
            </a: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vyrams, būsimoms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mamoms, jaunoms mamoms, jaunoms šeimoms arba vienišiems asmenims, kurie kursų metu gali susipažinti vieni su kitais ir užmegzti draugiškus santykius. Šis centras palaiko glaudžius ryšius su vietos valdžia ir atsiliepia į miesto gyventojų poreikius, teikia tokius mokymus, kurių nesiūlo kitos švietimo paslaugas teikiančios įstaigos. Tokiu būdu mieste išvengiama suaugusiųjų švietimo teikiamų paslaugų pasikartojimo.</a:t>
            </a:r>
            <a:endParaRPr lang="lt-LT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78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451" y="1032387"/>
            <a:ext cx="8374568" cy="4361328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1" y="383462"/>
            <a:ext cx="2774613" cy="3091668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0" y="3819951"/>
            <a:ext cx="3352557" cy="2707327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</p:spTree>
    <p:extLst>
      <p:ext uri="{BB962C8B-B14F-4D97-AF65-F5344CB8AC3E}">
        <p14:creationId xmlns:p14="http://schemas.microsoft.com/office/powerpoint/2010/main" val="252830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468" y="481781"/>
            <a:ext cx="6733584" cy="590524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Šešiakampis 2"/>
          <p:cNvSpPr/>
          <p:nvPr/>
        </p:nvSpPr>
        <p:spPr>
          <a:xfrm>
            <a:off x="1101212" y="2274197"/>
            <a:ext cx="2812025" cy="2045109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Refleksija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9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93291" y="2320414"/>
            <a:ext cx="6705599" cy="3185652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/>
              <a:t/>
            </a:r>
            <a:br>
              <a:rPr lang="lt-LT" sz="2000" dirty="0"/>
            </a:br>
            <a:r>
              <a:rPr lang="en-US" sz="2000" b="1" dirty="0" smtClean="0">
                <a:latin typeface="+mn-lt"/>
              </a:rPr>
              <a:t>A</a:t>
            </a:r>
            <a:r>
              <a:rPr lang="lt-LT" sz="2000" b="1" dirty="0" err="1" smtClean="0">
                <a:latin typeface="+mn-lt"/>
              </a:rPr>
              <a:t>sociacija</a:t>
            </a:r>
            <a:r>
              <a:rPr lang="lt-LT" sz="2000" b="1" dirty="0" smtClean="0">
                <a:latin typeface="+mn-lt"/>
              </a:rPr>
              <a:t> vykdo 100 projektų, padedančių žmonėms su negalia ar su mažesnėmis galimybėmis, jaunuoliams ir suaugusiesiems bedarbiams įgyti profesinių įgūdžių</a:t>
            </a:r>
            <a:r>
              <a:rPr lang="en-US" sz="2000" b="1" dirty="0">
                <a:latin typeface="+mn-lt"/>
              </a:rPr>
              <a:t> </a:t>
            </a:r>
            <a:r>
              <a:rPr lang="lt-LT" sz="2000" b="1" dirty="0" smtClean="0">
                <a:latin typeface="+mn-lt"/>
              </a:rPr>
              <a:t>ir pasiruošti dalyvauti darbo rinkoje. </a:t>
            </a:r>
            <a:r>
              <a:rPr lang="en-US" sz="2000" b="1" dirty="0" smtClean="0">
                <a:latin typeface="+mn-lt"/>
              </a:rPr>
              <a:t/>
            </a:r>
            <a:br>
              <a:rPr lang="en-US" sz="2000" b="1" dirty="0" smtClean="0">
                <a:latin typeface="+mn-lt"/>
              </a:rPr>
            </a:br>
            <a:r>
              <a:rPr lang="lt-LT" sz="2000" dirty="0" smtClean="0">
                <a:latin typeface="+mn-lt"/>
              </a:rPr>
              <a:t>Visoje </a:t>
            </a:r>
            <a:r>
              <a:rPr lang="lt-LT" sz="2000" dirty="0" err="1" smtClean="0">
                <a:latin typeface="+mn-lt"/>
              </a:rPr>
              <a:t>Šteinfurto</a:t>
            </a:r>
            <a:r>
              <a:rPr lang="lt-LT" sz="2000" dirty="0" smtClean="0">
                <a:latin typeface="+mn-lt"/>
              </a:rPr>
              <a:t> apskrityje veikia 7 asociacijos įsteigtos vietos, kuriose dirba 150 pedagogų. </a:t>
            </a:r>
            <a:br>
              <a:rPr lang="lt-LT" sz="2000" dirty="0" smtClean="0">
                <a:latin typeface="+mn-lt"/>
              </a:rPr>
            </a:br>
            <a:r>
              <a:rPr lang="en-US" sz="2000" dirty="0" smtClean="0">
                <a:latin typeface="+mn-lt"/>
              </a:rPr>
              <a:t/>
            </a:r>
            <a:br>
              <a:rPr lang="en-US" sz="2000" dirty="0" smtClean="0">
                <a:latin typeface="+mn-lt"/>
              </a:rPr>
            </a:br>
            <a:r>
              <a:rPr lang="lt-LT" sz="2000" dirty="0" smtClean="0">
                <a:latin typeface="+mn-lt"/>
              </a:rPr>
              <a:t/>
            </a:r>
            <a:br>
              <a:rPr lang="lt-LT" sz="2000" dirty="0" smtClean="0">
                <a:latin typeface="+mn-lt"/>
              </a:rPr>
            </a:br>
            <a:r>
              <a:rPr lang="lt-LT" sz="2000" dirty="0" smtClean="0">
                <a:latin typeface="+mn-lt"/>
              </a:rPr>
              <a:t>Vykdomas virtualus mokymas/</a:t>
            </a:r>
            <a:r>
              <a:rPr lang="lt-LT" sz="2000" dirty="0" err="1" smtClean="0">
                <a:latin typeface="+mn-lt"/>
              </a:rPr>
              <a:t>is</a:t>
            </a:r>
            <a:r>
              <a:rPr lang="lt-LT" sz="2000" dirty="0" smtClean="0">
                <a:latin typeface="+mn-lt"/>
              </a:rPr>
              <a:t>: </a:t>
            </a:r>
            <a:r>
              <a:rPr lang="lt-LT" sz="2000" dirty="0">
                <a:latin typeface="+mn-lt"/>
              </a:rPr>
              <a:t>besimokantysis atvyksta į asociacijos patalpose įrengtas mokymo/</a:t>
            </a:r>
            <a:r>
              <a:rPr lang="lt-LT" sz="2000" dirty="0" err="1">
                <a:latin typeface="+mn-lt"/>
              </a:rPr>
              <a:t>si</a:t>
            </a:r>
            <a:r>
              <a:rPr lang="lt-LT" sz="2000" dirty="0">
                <a:latin typeface="+mn-lt"/>
              </a:rPr>
              <a:t> vietas, prisijungia prie interneto ir dalyvauja mokymuose virtualioje erdvėje. </a:t>
            </a:r>
            <a:r>
              <a:rPr lang="lt-LT" sz="2000" dirty="0" smtClean="0">
                <a:latin typeface="+mn-lt"/>
              </a:rPr>
              <a:t/>
            </a:r>
            <a:br>
              <a:rPr lang="lt-LT" sz="2000" dirty="0" smtClean="0">
                <a:latin typeface="+mn-lt"/>
              </a:rPr>
            </a:br>
            <a:r>
              <a:rPr lang="lt-LT" sz="2000" dirty="0">
                <a:latin typeface="+mn-lt"/>
              </a:rPr>
              <a:t/>
            </a:r>
            <a:br>
              <a:rPr lang="lt-LT" sz="2000" dirty="0">
                <a:latin typeface="+mn-lt"/>
              </a:rPr>
            </a:br>
            <a:r>
              <a:rPr lang="lt-LT" sz="2000" dirty="0" smtClean="0">
                <a:latin typeface="+mn-lt"/>
              </a:rPr>
              <a:t/>
            </a:r>
            <a:br>
              <a:rPr lang="lt-LT" sz="2000" dirty="0" smtClean="0">
                <a:latin typeface="+mn-lt"/>
              </a:rPr>
            </a:br>
            <a:r>
              <a:rPr lang="lt-LT" sz="2000" dirty="0" smtClean="0">
                <a:latin typeface="+mn-lt"/>
              </a:rPr>
              <a:t>Įrengtos edukacinės erdvės</a:t>
            </a:r>
            <a:r>
              <a:rPr lang="lt-LT" sz="2000" dirty="0">
                <a:latin typeface="+mn-lt"/>
              </a:rPr>
              <a:t>, </a:t>
            </a:r>
            <a:r>
              <a:rPr lang="lt-LT" sz="2000" dirty="0" smtClean="0">
                <a:latin typeface="+mn-lt"/>
              </a:rPr>
              <a:t>praktinės dirbtuvės</a:t>
            </a:r>
            <a:r>
              <a:rPr lang="lt-LT" sz="2000" dirty="0">
                <a:latin typeface="+mn-lt"/>
              </a:rPr>
              <a:t>, kuriose besimokantiesiems suteikiamas mokymas pagal jų galimybes (gaminant medžio, metalo dirbinius).</a:t>
            </a:r>
            <a:br>
              <a:rPr lang="lt-LT" sz="2000" dirty="0">
                <a:latin typeface="+mn-lt"/>
              </a:rPr>
            </a:br>
            <a:r>
              <a:rPr lang="en-US" sz="2000" dirty="0" smtClean="0">
                <a:latin typeface="+mn-lt"/>
              </a:rPr>
              <a:t/>
            </a:r>
            <a:br>
              <a:rPr lang="en-US" sz="2000" dirty="0" smtClean="0">
                <a:latin typeface="+mn-lt"/>
              </a:rPr>
            </a:b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en-US" sz="2000" dirty="0"/>
              <a:t/>
            </a:r>
            <a:br>
              <a:rPr lang="en-US" sz="2000" dirty="0"/>
            </a:br>
            <a:endParaRPr lang="lt-LT" sz="2000" dirty="0">
              <a:latin typeface="+mn-lt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0" y="0"/>
            <a:ext cx="12191999" cy="1366684"/>
          </a:xfrm>
          <a:prstGeom prst="rect">
            <a:avLst/>
          </a:prstGeom>
          <a:solidFill>
            <a:srgbClr val="132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Šteinfurto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 apskrities verslo asociacija „Mokymai ugdo </a:t>
            </a:r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Ibbenbiureną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“</a:t>
            </a:r>
          </a:p>
        </p:txBody>
      </p:sp>
      <p:pic>
        <p:nvPicPr>
          <p:cNvPr id="7" name="Turinio vietos rezervavimo ženklas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7318" y="1751473"/>
            <a:ext cx="4247425" cy="4740122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32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2812" y="128558"/>
            <a:ext cx="5692877" cy="3322565"/>
          </a:xfrm>
          <a:prstGeom prst="rect">
            <a:avLst/>
          </a:prstGeom>
          <a:noFill/>
          <a:ln w="38100">
            <a:solidFill>
              <a:srgbClr val="081F58"/>
            </a:solidFill>
            <a:miter lim="800000"/>
            <a:headEnd/>
            <a:tailEnd/>
          </a:ln>
        </p:spPr>
      </p:pic>
      <p:pic>
        <p:nvPicPr>
          <p:cNvPr id="5" name="Paveikslėlis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967" y="128558"/>
            <a:ext cx="5840361" cy="3322564"/>
          </a:xfrm>
          <a:prstGeom prst="rect">
            <a:avLst/>
          </a:prstGeom>
          <a:noFill/>
          <a:ln w="38100">
            <a:solidFill>
              <a:srgbClr val="081F58"/>
            </a:solidFill>
            <a:miter lim="800000"/>
            <a:headEnd/>
            <a:tailEnd/>
          </a:ln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15" y="3639416"/>
            <a:ext cx="7983793" cy="3031503"/>
          </a:xfrm>
          <a:prstGeom prst="rect">
            <a:avLst/>
          </a:prstGeom>
          <a:ln w="38100">
            <a:solidFill>
              <a:srgbClr val="081F58"/>
            </a:solidFill>
          </a:ln>
        </p:spPr>
      </p:pic>
    </p:spTree>
    <p:extLst>
      <p:ext uri="{BB962C8B-B14F-4D97-AF65-F5344CB8AC3E}">
        <p14:creationId xmlns:p14="http://schemas.microsoft.com/office/powerpoint/2010/main" val="230737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104" y="530942"/>
            <a:ext cx="6501346" cy="5308559"/>
          </a:xfrm>
          <a:prstGeom prst="rect">
            <a:avLst/>
          </a:prstGeom>
          <a:ln w="38100">
            <a:solidFill>
              <a:srgbClr val="081F58"/>
            </a:solidFill>
          </a:ln>
        </p:spPr>
      </p:pic>
      <p:sp>
        <p:nvSpPr>
          <p:cNvPr id="3" name="Šešiakampis 2"/>
          <p:cNvSpPr/>
          <p:nvPr/>
        </p:nvSpPr>
        <p:spPr>
          <a:xfrm>
            <a:off x="1081548" y="2231922"/>
            <a:ext cx="2438400" cy="2074606"/>
          </a:xfrm>
          <a:prstGeom prst="hexagon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Refleksija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7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0" y="0"/>
            <a:ext cx="12192000" cy="1238865"/>
          </a:xfrm>
          <a:prstGeom prst="rect">
            <a:avLst/>
          </a:prstGeom>
          <a:solidFill>
            <a:srgbClr val="132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Ibbeniureno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 miesto muzikos mokykla</a:t>
            </a:r>
          </a:p>
        </p:txBody>
      </p:sp>
      <p:pic>
        <p:nvPicPr>
          <p:cNvPr id="3" name="Paveikslėlis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2812" y="2123766"/>
            <a:ext cx="5712542" cy="3942735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  <p:pic>
        <p:nvPicPr>
          <p:cNvPr id="4" name="Paveikslėlis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980" y="2123766"/>
            <a:ext cx="5791201" cy="3942735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21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Šešiakampis 2"/>
          <p:cNvSpPr/>
          <p:nvPr/>
        </p:nvSpPr>
        <p:spPr>
          <a:xfrm>
            <a:off x="4638983" y="860935"/>
            <a:ext cx="3087328" cy="2536722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err="1" smtClean="0">
                <a:solidFill>
                  <a:schemeClr val="bg1">
                    <a:lumMod val="85000"/>
                  </a:schemeClr>
                </a:solidFill>
              </a:rPr>
              <a:t>Ibbenbiureno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 muzikos mokykla -</a:t>
            </a:r>
            <a:endParaRPr lang="lt-LT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Šešiakampis 3"/>
          <p:cNvSpPr/>
          <p:nvPr/>
        </p:nvSpPr>
        <p:spPr>
          <a:xfrm>
            <a:off x="7688825" y="2265107"/>
            <a:ext cx="3097161" cy="2528117"/>
          </a:xfrm>
          <a:prstGeom prst="hexagon">
            <a:avLst/>
          </a:prstGeom>
          <a:solidFill>
            <a:srgbClr val="132D4D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i="1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Suaugusieji </a:t>
            </a:r>
            <a:r>
              <a:rPr lang="lt-LT" i="1" dirty="0" smtClean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gali </a:t>
            </a:r>
            <a:r>
              <a:rPr lang="lt-LT" i="1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mokytis groti įvairiais instrumentais, dainuoti ar groti ansambliuose, orkestruose.</a:t>
            </a:r>
            <a:endParaRPr lang="lt-LT" dirty="0">
              <a:solidFill>
                <a:schemeClr val="bg1">
                  <a:lumMod val="8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Šešiakampis 4"/>
          <p:cNvSpPr/>
          <p:nvPr/>
        </p:nvSpPr>
        <p:spPr>
          <a:xfrm>
            <a:off x="1736011" y="2359743"/>
            <a:ext cx="2940458" cy="2439322"/>
          </a:xfrm>
          <a:prstGeom prst="hexagon">
            <a:avLst/>
          </a:prstGeom>
          <a:solidFill>
            <a:srgbClr val="132D4D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Tėvai </a:t>
            </a:r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gali </a:t>
            </a:r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lankyti mokyklą drauge </a:t>
            </a:r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su savo vaikais.</a:t>
            </a:r>
          </a:p>
        </p:txBody>
      </p:sp>
      <p:sp>
        <p:nvSpPr>
          <p:cNvPr id="6" name="Šešiakampis 5"/>
          <p:cNvSpPr/>
          <p:nvPr/>
        </p:nvSpPr>
        <p:spPr>
          <a:xfrm>
            <a:off x="4557252" y="3730429"/>
            <a:ext cx="3325762" cy="2360968"/>
          </a:xfrm>
          <a:prstGeom prst="hexagon">
            <a:avLst/>
          </a:prstGeom>
          <a:solidFill>
            <a:srgbClr val="132D4D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savivaldybės </a:t>
            </a:r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įsteigta mokykla</a:t>
            </a:r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, teikianti muzikinį ugdymą vaikams ir suaugusiesiems.</a:t>
            </a:r>
          </a:p>
        </p:txBody>
      </p:sp>
    </p:spTree>
    <p:extLst>
      <p:ext uri="{BB962C8B-B14F-4D97-AF65-F5344CB8AC3E}">
        <p14:creationId xmlns:p14="http://schemas.microsoft.com/office/powerpoint/2010/main" val="288835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673" y="294969"/>
            <a:ext cx="5289758" cy="3067663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949" y="1012723"/>
            <a:ext cx="5911045" cy="4891548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  <p:pic>
        <p:nvPicPr>
          <p:cNvPr id="5" name="Paveikslėlis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673" y="3559279"/>
            <a:ext cx="5289750" cy="2989005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546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0" y="0"/>
            <a:ext cx="12192000" cy="1278195"/>
          </a:xfrm>
          <a:prstGeom prst="rect">
            <a:avLst/>
          </a:prstGeom>
          <a:solidFill>
            <a:srgbClr val="132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Ibbenbiureno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 miesto biblioteka</a:t>
            </a:r>
          </a:p>
        </p:txBody>
      </p:sp>
      <p:sp>
        <p:nvSpPr>
          <p:cNvPr id="3" name="Šešiakampis 2"/>
          <p:cNvSpPr/>
          <p:nvPr/>
        </p:nvSpPr>
        <p:spPr>
          <a:xfrm>
            <a:off x="412956" y="2730911"/>
            <a:ext cx="2851354" cy="2644876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Tai savivaldybės visuomeninė įstaiga, sudaranti visiems vienodas galimybes naudotis informaciniais šaltiniais.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42101" y="2056366"/>
            <a:ext cx="5325291" cy="3993968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413" y="1390703"/>
            <a:ext cx="3661865" cy="5325292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</p:spTree>
    <p:extLst>
      <p:ext uri="{BB962C8B-B14F-4D97-AF65-F5344CB8AC3E}">
        <p14:creationId xmlns:p14="http://schemas.microsoft.com/office/powerpoint/2010/main" val="244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4658" y="443064"/>
            <a:ext cx="5545395" cy="2929401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  <p:sp>
        <p:nvSpPr>
          <p:cNvPr id="4" name="Šešiakampis 3"/>
          <p:cNvSpPr/>
          <p:nvPr/>
        </p:nvSpPr>
        <p:spPr>
          <a:xfrm>
            <a:off x="766917" y="1504334"/>
            <a:ext cx="4778478" cy="3894803"/>
          </a:xfrm>
          <a:prstGeom prst="hexagon">
            <a:avLst>
              <a:gd name="adj" fmla="val 29348"/>
              <a:gd name="vf" fmla="val 115470"/>
            </a:avLst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Apie bibliotekos veiklas lankytojai gali sužinoti iš karto atėję į biblioteką, kur dideliame ekrane pateikiama informacija apie vykdamas veiklas</a:t>
            </a:r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Visi bibliotekos baldai – mobilūs, todėl lengvai galima keisti bibliotekos erdves, pritaikant jas įvairiems užsiėmim</a:t>
            </a:r>
            <a:r>
              <a:rPr lang="lt-LT" dirty="0"/>
              <a:t>as.</a:t>
            </a:r>
          </a:p>
        </p:txBody>
      </p:sp>
      <p:pic>
        <p:nvPicPr>
          <p:cNvPr id="5" name="Paveikslėlis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4659" y="3608439"/>
            <a:ext cx="5545394" cy="2930013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71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98045" y="899345"/>
            <a:ext cx="4636040" cy="3477030"/>
          </a:xfrm>
          <a:prstGeom prst="rect">
            <a:avLst/>
          </a:prstGeom>
          <a:ln w="38100">
            <a:solidFill>
              <a:srgbClr val="132D4D"/>
            </a:solidFill>
          </a:ln>
        </p:spPr>
      </p:pic>
      <p:sp>
        <p:nvSpPr>
          <p:cNvPr id="3" name="Šešiakampis 2"/>
          <p:cNvSpPr/>
          <p:nvPr/>
        </p:nvSpPr>
        <p:spPr>
          <a:xfrm>
            <a:off x="1061884" y="1543666"/>
            <a:ext cx="4807974" cy="3695020"/>
          </a:xfrm>
          <a:prstGeom prst="hexagon">
            <a:avLst>
              <a:gd name="adj" fmla="val 34116"/>
              <a:gd name="vf" fmla="val 115470"/>
            </a:avLst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>
                <a:solidFill>
                  <a:schemeClr val="bg1">
                    <a:lumMod val="85000"/>
                  </a:schemeClr>
                </a:solidFill>
              </a:rPr>
              <a:t>Biblioteka – vieta, kur suaugusieji ar suaugusiųjų švietėjai gali rasti medžiagos mokymui/</a:t>
            </a:r>
            <a:r>
              <a:rPr lang="lt-LT" i="1" dirty="0" err="1">
                <a:solidFill>
                  <a:schemeClr val="bg1">
                    <a:lumMod val="85000"/>
                  </a:schemeClr>
                </a:solidFill>
              </a:rPr>
              <a:t>si</a:t>
            </a:r>
            <a:r>
              <a:rPr lang="lt-LT" i="1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čia yra senjorų mokymams skirtų vadovėlių, mokomųjų filmų, CD su lėtais ankstesnių laikų muzikos įrašais, pagal kurią senjorai gali dainuoti, taip pat prisiminimų lagaminų sergantiems dimensija ir kt. </a:t>
            </a:r>
          </a:p>
        </p:txBody>
      </p:sp>
      <p:pic>
        <p:nvPicPr>
          <p:cNvPr id="4" name="Paveikslėlis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5284" y="5155740"/>
            <a:ext cx="3801561" cy="1436790"/>
          </a:xfrm>
          <a:prstGeom prst="rect">
            <a:avLst/>
          </a:prstGeom>
          <a:noFill/>
          <a:ln w="38100">
            <a:solidFill>
              <a:srgbClr val="132D4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944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šiakampis 1"/>
          <p:cNvSpPr/>
          <p:nvPr/>
        </p:nvSpPr>
        <p:spPr>
          <a:xfrm>
            <a:off x="786581" y="2028109"/>
            <a:ext cx="4090219" cy="3067664"/>
          </a:xfrm>
          <a:prstGeom prst="hexagon">
            <a:avLst>
              <a:gd name="adj" fmla="val 40217"/>
              <a:gd name="vf" fmla="val 115470"/>
            </a:avLst>
          </a:prstGeom>
          <a:solidFill>
            <a:schemeClr val="accent6">
              <a:lumMod val="50000"/>
            </a:schemeClr>
          </a:solidFill>
          <a:ln w="38100">
            <a:solidFill>
              <a:srgbClr val="103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Pastaraisiais metais bibliotekos vis didesnį vaidmenį vaidina pedagogų skaitmeninio raštingumo </a:t>
            </a:r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tobulinime.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aveikslėlis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781" y="304800"/>
            <a:ext cx="5034115" cy="3257141"/>
          </a:xfrm>
          <a:prstGeom prst="rect">
            <a:avLst/>
          </a:prstGeom>
          <a:noFill/>
          <a:ln w="38100">
            <a:solidFill>
              <a:srgbClr val="103350"/>
            </a:solidFill>
            <a:miter lim="800000"/>
            <a:headEnd/>
            <a:tailEnd/>
          </a:ln>
        </p:spPr>
      </p:pic>
      <p:pic>
        <p:nvPicPr>
          <p:cNvPr id="4" name="Paveikslėlis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9662" y="3913240"/>
            <a:ext cx="3018505" cy="2428568"/>
          </a:xfrm>
          <a:prstGeom prst="rect">
            <a:avLst/>
          </a:prstGeom>
          <a:noFill/>
          <a:ln w="38100">
            <a:solidFill>
              <a:srgbClr val="10335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879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šiakampis 1"/>
          <p:cNvSpPr/>
          <p:nvPr/>
        </p:nvSpPr>
        <p:spPr>
          <a:xfrm>
            <a:off x="1897312" y="1602213"/>
            <a:ext cx="3460955" cy="2546553"/>
          </a:xfrm>
          <a:prstGeom prst="hexagon">
            <a:avLst>
              <a:gd name="adj" fmla="val 36628"/>
              <a:gd name="vf" fmla="val 115470"/>
            </a:avLst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</a:rPr>
              <a:t>Jaunų žmonių indėlis į miesto kultūrinį gyvenimą ir jų </a:t>
            </a:r>
            <a:r>
              <a:rPr lang="lt-LT" dirty="0" err="1" smtClean="0">
                <a:solidFill>
                  <a:schemeClr val="bg1">
                    <a:lumMod val="85000"/>
                  </a:schemeClr>
                </a:solidFill>
              </a:rPr>
              <a:t>savanorystė</a:t>
            </a:r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0" y="0"/>
            <a:ext cx="12191999" cy="1288026"/>
          </a:xfrm>
          <a:prstGeom prst="rect">
            <a:avLst/>
          </a:prstGeom>
          <a:solidFill>
            <a:srgbClr val="1033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Ibbenbiureno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 Jaunimo kultūros centras „</a:t>
            </a:r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Scheune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“</a:t>
            </a:r>
          </a:p>
        </p:txBody>
      </p:sp>
      <p:pic>
        <p:nvPicPr>
          <p:cNvPr id="8" name="Paveikslėlis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6923" y="1494755"/>
            <a:ext cx="3670518" cy="2408903"/>
          </a:xfrm>
          <a:prstGeom prst="rect">
            <a:avLst/>
          </a:prstGeom>
          <a:noFill/>
          <a:ln w="38100">
            <a:solidFill>
              <a:srgbClr val="103350"/>
            </a:solidFill>
            <a:miter lim="800000"/>
            <a:headEnd/>
            <a:tailEnd/>
          </a:ln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019" y="4148766"/>
            <a:ext cx="3639422" cy="2478572"/>
          </a:xfrm>
          <a:prstGeom prst="rect">
            <a:avLst/>
          </a:prstGeom>
          <a:ln w="38100">
            <a:solidFill>
              <a:srgbClr val="103350"/>
            </a:solidFill>
          </a:ln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90" y="4721215"/>
            <a:ext cx="4498109" cy="180523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81F58"/>
            </a:solidFill>
          </a:ln>
        </p:spPr>
      </p:pic>
    </p:spTree>
    <p:extLst>
      <p:ext uri="{BB962C8B-B14F-4D97-AF65-F5344CB8AC3E}">
        <p14:creationId xmlns:p14="http://schemas.microsoft.com/office/powerpoint/2010/main" val="246346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5639" y="865240"/>
            <a:ext cx="66171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</a:rPr>
              <a:t>Čia vyksta užsiėmimai, kuriuos organizuoja jaunimo meno mokykla (teatro, kūrybiniai ir muzikos kursai), vykdomos įvairios veiklos (repeticijų kambarys, kavinė ir kt</a:t>
            </a:r>
            <a:r>
              <a:rPr lang="lt-LT" dirty="0" smtClean="0">
                <a:latin typeface="Times New Roman" panose="02020603050405020304" pitchFamily="18" charset="0"/>
              </a:rPr>
              <a:t>.). Čia veikia ir </a:t>
            </a:r>
            <a:r>
              <a:rPr lang="lt-LT" dirty="0">
                <a:latin typeface="Times New Roman" panose="02020603050405020304" pitchFamily="18" charset="0"/>
              </a:rPr>
              <a:t>Roko biuras, vyksta koncertai</a:t>
            </a:r>
            <a:r>
              <a:rPr lang="lt-LT" dirty="0" smtClean="0">
                <a:latin typeface="Times New Roman" panose="02020603050405020304" pitchFamily="18" charset="0"/>
              </a:rPr>
              <a:t>.</a:t>
            </a:r>
          </a:p>
          <a:p>
            <a:pPr algn="just"/>
            <a:endParaRPr lang="lt-LT" dirty="0">
              <a:effectLst/>
              <a:latin typeface="Times New Roman" panose="02020603050405020304" pitchFamily="18" charset="0"/>
            </a:endParaRPr>
          </a:p>
          <a:p>
            <a:pPr algn="just"/>
            <a:endParaRPr lang="lt-LT" dirty="0" smtClean="0">
              <a:latin typeface="Times New Roman" panose="02020603050405020304" pitchFamily="18" charset="0"/>
            </a:endParaRPr>
          </a:p>
          <a:p>
            <a:pPr algn="just"/>
            <a:endParaRPr lang="lt-LT" dirty="0">
              <a:effectLst/>
            </a:endParaRPr>
          </a:p>
        </p:txBody>
      </p:sp>
      <p:pic>
        <p:nvPicPr>
          <p:cNvPr id="4" name="Paveikslėlis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7484" y="865240"/>
            <a:ext cx="4100051" cy="5624052"/>
          </a:xfrm>
          <a:prstGeom prst="rect">
            <a:avLst/>
          </a:prstGeom>
          <a:noFill/>
          <a:ln w="28575">
            <a:solidFill>
              <a:srgbClr val="1F045C"/>
            </a:solidFill>
            <a:miter lim="800000"/>
            <a:headEnd/>
            <a:tailEnd/>
          </a:ln>
        </p:spPr>
      </p:pic>
      <p:sp>
        <p:nvSpPr>
          <p:cNvPr id="5" name="Stačiakampis 4"/>
          <p:cNvSpPr/>
          <p:nvPr/>
        </p:nvSpPr>
        <p:spPr>
          <a:xfrm>
            <a:off x="255639" y="2702712"/>
            <a:ext cx="66171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Jaunimo </a:t>
            </a:r>
            <a:r>
              <a:rPr lang="lt-LT" dirty="0">
                <a:latin typeface="Times New Roman" panose="02020603050405020304" pitchFamily="18" charset="0"/>
                <a:ea typeface="Calibri" panose="020F0502020204030204" pitchFamily="34" charset="0"/>
              </a:rPr>
              <a:t>meno mokykla „Pink </a:t>
            </a:r>
            <a:r>
              <a:rPr lang="lt-LT" dirty="0" err="1">
                <a:latin typeface="Times New Roman" panose="02020603050405020304" pitchFamily="18" charset="0"/>
                <a:ea typeface="Calibri" panose="020F0502020204030204" pitchFamily="34" charset="0"/>
              </a:rPr>
              <a:t>Pop</a:t>
            </a:r>
            <a:r>
              <a:rPr lang="lt-LT" dirty="0">
                <a:latin typeface="Times New Roman" panose="02020603050405020304" pitchFamily="18" charset="0"/>
                <a:ea typeface="Calibri" panose="020F0502020204030204" pitchFamily="34" charset="0"/>
              </a:rPr>
              <a:t>“ veikia kaip klubas, kuriame vyksta kūrybiniai – dailės, keramikos užsiėmimai. 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255639" y="4791281"/>
            <a:ext cx="63565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</a:rPr>
              <a:t>Miesto valdžia teikia išskirtinį dėmesį jauniems suaugusiesiems ir tuo būdu formuoja pastarųjų teigiamas nuostatas į švietimą ir kultūrą.</a:t>
            </a:r>
            <a:endParaRPr lang="lt-LT" dirty="0">
              <a:effectLst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378691" y="3740727"/>
            <a:ext cx="617942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b="1" dirty="0">
                <a:latin typeface="Times New Roman" panose="02020603050405020304" pitchFamily="18" charset="0"/>
              </a:rPr>
              <a:t>Šiose patalpose žodis „</a:t>
            </a:r>
            <a:r>
              <a:rPr lang="lt-LT" b="1" dirty="0" err="1">
                <a:latin typeface="Times New Roman" panose="02020603050405020304" pitchFamily="18" charset="0"/>
              </a:rPr>
              <a:t>savanorystė</a:t>
            </a:r>
            <a:r>
              <a:rPr lang="lt-LT" b="1" dirty="0">
                <a:latin typeface="Times New Roman" panose="02020603050405020304" pitchFamily="18" charset="0"/>
              </a:rPr>
              <a:t>“ suvokiamas kaip mokymasis būti atsakingu, rūpestingu ir paslaugiu.</a:t>
            </a:r>
            <a:endParaRPr lang="lt-LT" dirty="0"/>
          </a:p>
          <a:p>
            <a:pPr algn="just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</a:rPr>
              <a:t> </a:t>
            </a:r>
            <a:endParaRPr lang="lt-L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779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1" y="0"/>
            <a:ext cx="12192000" cy="1219200"/>
          </a:xfrm>
          <a:prstGeom prst="rect">
            <a:avLst/>
          </a:prstGeom>
          <a:solidFill>
            <a:srgbClr val="1033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1514168" y="275303"/>
            <a:ext cx="9674942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sz="3200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Klubas „Jaunimo meno mokykla „Pink </a:t>
            </a:r>
            <a:r>
              <a:rPr lang="lt-LT" sz="3200" dirty="0" err="1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Pop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endParaRPr lang="lt-LT" sz="3200" dirty="0">
              <a:solidFill>
                <a:schemeClr val="bg1">
                  <a:lumMod val="8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aveikslėlis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7236" y="1819564"/>
            <a:ext cx="6317673" cy="4479636"/>
          </a:xfrm>
          <a:prstGeom prst="rect">
            <a:avLst/>
          </a:prstGeom>
          <a:noFill/>
          <a:ln w="38100">
            <a:solidFill>
              <a:srgbClr val="10335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528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0594" y="452285"/>
            <a:ext cx="6184490" cy="5919020"/>
          </a:xfrm>
          <a:prstGeom prst="rect">
            <a:avLst/>
          </a:prstGeom>
          <a:noFill/>
          <a:ln w="38100">
            <a:solidFill>
              <a:srgbClr val="13284D"/>
            </a:solidFill>
            <a:miter lim="800000"/>
            <a:headEnd/>
            <a:tailEnd/>
          </a:ln>
        </p:spPr>
      </p:pic>
      <p:sp>
        <p:nvSpPr>
          <p:cNvPr id="3" name="Šešiakampis 2"/>
          <p:cNvSpPr/>
          <p:nvPr/>
        </p:nvSpPr>
        <p:spPr>
          <a:xfrm>
            <a:off x="1288025" y="2123768"/>
            <a:ext cx="2930013" cy="2743200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Dienos refleksija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0" y="0"/>
            <a:ext cx="12192000" cy="1160206"/>
          </a:xfrm>
          <a:prstGeom prst="rect">
            <a:avLst/>
          </a:prstGeom>
          <a:solidFill>
            <a:srgbClr val="132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Teatras „</a:t>
            </a:r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Quasi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lt-LT" sz="3200" dirty="0" err="1">
                <a:solidFill>
                  <a:schemeClr val="bg1">
                    <a:lumMod val="85000"/>
                  </a:schemeClr>
                </a:solidFill>
              </a:rPr>
              <a:t>So-Theater</a:t>
            </a:r>
            <a:r>
              <a:rPr lang="lt-LT" sz="3200" dirty="0">
                <a:solidFill>
                  <a:schemeClr val="bg1">
                    <a:lumMod val="85000"/>
                  </a:schemeClr>
                </a:solidFill>
              </a:rPr>
              <a:t>“</a:t>
            </a:r>
          </a:p>
        </p:txBody>
      </p:sp>
      <p:sp>
        <p:nvSpPr>
          <p:cNvPr id="3" name="Šešiakampis 2"/>
          <p:cNvSpPr/>
          <p:nvPr/>
        </p:nvSpPr>
        <p:spPr>
          <a:xfrm>
            <a:off x="275304" y="2539180"/>
            <a:ext cx="3588774" cy="2900516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i="1" dirty="0">
                <a:solidFill>
                  <a:schemeClr val="bg1">
                    <a:lumMod val="85000"/>
                  </a:schemeClr>
                </a:solidFill>
              </a:rPr>
              <a:t>Didelį vaidmenį miesto kultūriniame gyvenime vaidina privačios žmonių iniciatyvos, pagrįstos </a:t>
            </a:r>
            <a:r>
              <a:rPr lang="lt-LT" b="1" i="1" dirty="0" err="1">
                <a:solidFill>
                  <a:schemeClr val="bg1">
                    <a:lumMod val="85000"/>
                  </a:schemeClr>
                </a:solidFill>
              </a:rPr>
              <a:t>savanoryste</a:t>
            </a:r>
            <a:r>
              <a:rPr lang="lt-LT" b="1" i="1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Paveikslėlis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8981" y="1425678"/>
            <a:ext cx="6990735" cy="5171768"/>
          </a:xfrm>
          <a:prstGeom prst="rect">
            <a:avLst/>
          </a:prstGeom>
          <a:noFill/>
          <a:ln w="38100">
            <a:solidFill>
              <a:srgbClr val="1F045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88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šiakampis 1"/>
          <p:cNvSpPr/>
          <p:nvPr/>
        </p:nvSpPr>
        <p:spPr>
          <a:xfrm>
            <a:off x="737419" y="2003321"/>
            <a:ext cx="3991898" cy="3293807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 </a:t>
            </a:r>
            <a:r>
              <a:rPr lang="lt-LT" dirty="0" smtClean="0"/>
              <a:t>„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QUASI SO - teatras“ -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  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teatro grupė,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 įsikūrusi 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buvusiame šeštojo dešimtmečio miesto kino teatre.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Tai asociacija, kuriai 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šiuo metu priklauso 550 </a:t>
            </a:r>
            <a:r>
              <a:rPr lang="lt-LT" b="1" dirty="0" smtClean="0">
                <a:solidFill>
                  <a:schemeClr val="bg1">
                    <a:lumMod val="85000"/>
                  </a:schemeClr>
                </a:solidFill>
              </a:rPr>
              <a:t>narių</a:t>
            </a:r>
            <a:r>
              <a:rPr lang="lt-LT" b="1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</p:txBody>
      </p:sp>
      <p:pic>
        <p:nvPicPr>
          <p:cNvPr id="4" name="Paveikslėlis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380" y="1614948"/>
            <a:ext cx="6194324" cy="4070554"/>
          </a:xfrm>
          <a:prstGeom prst="rect">
            <a:avLst/>
          </a:prstGeom>
          <a:noFill/>
          <a:ln w="38100">
            <a:solidFill>
              <a:srgbClr val="081F58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30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29" y="3618271"/>
            <a:ext cx="6115665" cy="3087329"/>
          </a:xfrm>
          <a:prstGeom prst="rect">
            <a:avLst/>
          </a:prstGeom>
          <a:ln w="38100">
            <a:solidFill>
              <a:srgbClr val="081F58"/>
            </a:solidFill>
          </a:ln>
        </p:spPr>
      </p:pic>
      <p:pic>
        <p:nvPicPr>
          <p:cNvPr id="3" name="Paveikslėlis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5729" y="174246"/>
            <a:ext cx="6027175" cy="3215149"/>
          </a:xfrm>
          <a:prstGeom prst="rect">
            <a:avLst/>
          </a:prstGeom>
          <a:noFill/>
          <a:ln w="38100">
            <a:solidFill>
              <a:srgbClr val="1F045C"/>
            </a:solidFill>
            <a:miter lim="800000"/>
            <a:headEnd/>
            <a:tailEnd/>
          </a:ln>
        </p:spPr>
      </p:pic>
      <p:pic>
        <p:nvPicPr>
          <p:cNvPr id="4" name="Paveikslėlis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921" y="3716593"/>
            <a:ext cx="4386768" cy="2890683"/>
          </a:xfrm>
          <a:prstGeom prst="rect">
            <a:avLst/>
          </a:prstGeom>
          <a:noFill/>
          <a:ln w="38100">
            <a:solidFill>
              <a:srgbClr val="081F58"/>
            </a:solidFill>
            <a:miter lim="800000"/>
            <a:headEnd/>
            <a:tailEnd/>
          </a:ln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21" y="474617"/>
            <a:ext cx="4386768" cy="2786958"/>
          </a:xfrm>
          <a:prstGeom prst="rect">
            <a:avLst/>
          </a:prstGeom>
          <a:ln w="38100">
            <a:solidFill>
              <a:srgbClr val="081F58"/>
            </a:solidFill>
          </a:ln>
        </p:spPr>
      </p:pic>
    </p:spTree>
    <p:extLst>
      <p:ext uri="{BB962C8B-B14F-4D97-AF65-F5344CB8AC3E}">
        <p14:creationId xmlns:p14="http://schemas.microsoft.com/office/powerpoint/2010/main" val="407856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8116" y="422788"/>
            <a:ext cx="5181599" cy="5968181"/>
          </a:xfrm>
          <a:prstGeom prst="rect">
            <a:avLst/>
          </a:prstGeom>
          <a:noFill/>
          <a:ln w="38100">
            <a:solidFill>
              <a:srgbClr val="13284D"/>
            </a:solidFill>
            <a:miter lim="800000"/>
            <a:headEnd/>
            <a:tailEnd/>
          </a:ln>
        </p:spPr>
      </p:pic>
      <p:sp>
        <p:nvSpPr>
          <p:cNvPr id="5" name="Šešiakampis 4"/>
          <p:cNvSpPr/>
          <p:nvPr/>
        </p:nvSpPr>
        <p:spPr>
          <a:xfrm>
            <a:off x="1189702" y="2271252"/>
            <a:ext cx="2772697" cy="2271251"/>
          </a:xfrm>
          <a:prstGeom prst="hexagon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Refleksija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7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Lentelė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276143"/>
              </p:ext>
            </p:extLst>
          </p:nvPr>
        </p:nvGraphicFramePr>
        <p:xfrm>
          <a:off x="1250284" y="1480009"/>
          <a:ext cx="4159442" cy="978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8516">
                  <a:extLst>
                    <a:ext uri="{9D8B030D-6E8A-4147-A177-3AD203B41FA5}">
                      <a16:colId xmlns:a16="http://schemas.microsoft.com/office/drawing/2014/main" val="260725072"/>
                    </a:ext>
                  </a:extLst>
                </a:gridCol>
                <a:gridCol w="3580926">
                  <a:extLst>
                    <a:ext uri="{9D8B030D-6E8A-4147-A177-3AD203B41FA5}">
                      <a16:colId xmlns:a16="http://schemas.microsoft.com/office/drawing/2014/main" val="686232312"/>
                    </a:ext>
                  </a:extLst>
                </a:gridCol>
              </a:tblGrid>
              <a:tr h="9788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lt-LT" sz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lt-LT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lt-LT" sz="1100" u="sng" dirty="0" smtClean="0">
                          <a:effectLst/>
                        </a:rPr>
                        <a:t>   TELŠIŲ </a:t>
                      </a:r>
                      <a:r>
                        <a:rPr lang="lt-LT" sz="1100" u="sng" dirty="0">
                          <a:effectLst/>
                        </a:rPr>
                        <a:t>RAJONO SAVIVALDYBĖS ADMINISTRACIJA</a:t>
                      </a:r>
                      <a:endParaRPr lang="lt-LT" sz="1200" dirty="0">
                        <a:effectLst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lt-LT" sz="1200" dirty="0" smtClean="0">
                          <a:effectLst/>
                        </a:rPr>
                        <a:t>  SELBSTVERWALTUNG </a:t>
                      </a:r>
                      <a:r>
                        <a:rPr lang="lt-LT" sz="1200" dirty="0">
                          <a:effectLst/>
                        </a:rPr>
                        <a:t>BEZIRK TELŠIAI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9457860"/>
                  </a:ext>
                </a:extLst>
              </a:tr>
            </a:tbl>
          </a:graphicData>
        </a:graphic>
      </p:graphicFrame>
      <p:pic>
        <p:nvPicPr>
          <p:cNvPr id="2049" name="Paveikslėlis 9" descr="Telšių herb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792" y="1717196"/>
            <a:ext cx="452593" cy="65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306496"/>
              </p:ext>
            </p:extLst>
          </p:nvPr>
        </p:nvGraphicFramePr>
        <p:xfrm>
          <a:off x="1215016" y="2575106"/>
          <a:ext cx="4194710" cy="861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9424">
                  <a:extLst>
                    <a:ext uri="{9D8B030D-6E8A-4147-A177-3AD203B41FA5}">
                      <a16:colId xmlns:a16="http://schemas.microsoft.com/office/drawing/2014/main" val="2972208666"/>
                    </a:ext>
                  </a:extLst>
                </a:gridCol>
                <a:gridCol w="3555286">
                  <a:extLst>
                    <a:ext uri="{9D8B030D-6E8A-4147-A177-3AD203B41FA5}">
                      <a16:colId xmlns:a16="http://schemas.microsoft.com/office/drawing/2014/main" val="40990955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>
                          <a:effectLst/>
                        </a:rPr>
                        <a:t>TELŠIŲ R. SAVIVALDYBĖS VISUOMENĖS SVEIKATOS BIURAS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AMT FÜR ÖFFENTLICHE GESUNDHEIT BEZIRK TELŠIAI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8740680"/>
                  </a:ext>
                </a:extLst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53286" y="2706216"/>
            <a:ext cx="419439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51" name="Picture 1" descr="Biuro logotipas baltas fon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792" y="2657633"/>
            <a:ext cx="438963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471185"/>
              </p:ext>
            </p:extLst>
          </p:nvPr>
        </p:nvGraphicFramePr>
        <p:xfrm>
          <a:off x="1215014" y="3600134"/>
          <a:ext cx="4194711" cy="100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3213">
                  <a:extLst>
                    <a:ext uri="{9D8B030D-6E8A-4147-A177-3AD203B41FA5}">
                      <a16:colId xmlns:a16="http://schemas.microsoft.com/office/drawing/2014/main" val="877820835"/>
                    </a:ext>
                  </a:extLst>
                </a:gridCol>
                <a:gridCol w="3571498">
                  <a:extLst>
                    <a:ext uri="{9D8B030D-6E8A-4147-A177-3AD203B41FA5}">
                      <a16:colId xmlns:a16="http://schemas.microsoft.com/office/drawing/2014/main" val="21877307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>
                          <a:effectLst/>
                        </a:rPr>
                        <a:t>TELŠIŲ R. SAVIVALDYBĖS </a:t>
                      </a:r>
                      <a:r>
                        <a:rPr lang="lt-LT" sz="1100" u="sng" dirty="0" smtClean="0">
                          <a:effectLst/>
                        </a:rPr>
                        <a:t>KAROLINOS</a:t>
                      </a:r>
                    </a:p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 smtClean="0">
                          <a:effectLst/>
                        </a:rPr>
                        <a:t>PRANIAUSKAITĖS </a:t>
                      </a:r>
                      <a:r>
                        <a:rPr lang="lt-LT" sz="1100" u="sng" dirty="0">
                          <a:effectLst/>
                        </a:rPr>
                        <a:t>VIEŠOJI BIBLIOTEKA</a:t>
                      </a:r>
                      <a:endParaRPr lang="lt-LT" sz="1100" dirty="0">
                        <a:effectLst/>
                      </a:endParaRPr>
                    </a:p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ÖFFENTLICHE BIBLIOTHEK NAMENS KAROLINA PRANIAUSKAITĖ BEZIRK TELŠIAI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1772530"/>
                  </a:ext>
                </a:extLst>
              </a:tr>
            </a:tbl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33957" y="3761780"/>
            <a:ext cx="83329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53" name="Paveikslėlis 12" descr="TelÅ¡iÅ³ Karolinos PraniauskaitÄs vieÅ¡oji biblioteka nuotrauka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82" y="3802324"/>
            <a:ext cx="4743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Lentelė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909737"/>
              </p:ext>
            </p:extLst>
          </p:nvPr>
        </p:nvGraphicFramePr>
        <p:xfrm>
          <a:off x="1215014" y="4732256"/>
          <a:ext cx="4194711" cy="912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376">
                  <a:extLst>
                    <a:ext uri="{9D8B030D-6E8A-4147-A177-3AD203B41FA5}">
                      <a16:colId xmlns:a16="http://schemas.microsoft.com/office/drawing/2014/main" val="2952265908"/>
                    </a:ext>
                  </a:extLst>
                </a:gridCol>
                <a:gridCol w="3613335">
                  <a:extLst>
                    <a:ext uri="{9D8B030D-6E8A-4147-A177-3AD203B41FA5}">
                      <a16:colId xmlns:a16="http://schemas.microsoft.com/office/drawing/2014/main" val="1153321098"/>
                    </a:ext>
                  </a:extLst>
                </a:gridCol>
              </a:tblGrid>
              <a:tr h="9125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 dirty="0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>
                          <a:effectLst/>
                        </a:rPr>
                        <a:t>ŽEMAIČIŲ MUZIEJUS „ALKA“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NIEDERLITAUISCHES MUSEUM „ALKA“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6704265"/>
                  </a:ext>
                </a:extLst>
              </a:tr>
            </a:tbl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33323" y="5121350"/>
            <a:ext cx="627283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55" name="Paveikslėlis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686" y="4937956"/>
            <a:ext cx="427173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tačiakampis 9"/>
          <p:cNvSpPr/>
          <p:nvPr/>
        </p:nvSpPr>
        <p:spPr>
          <a:xfrm>
            <a:off x="866222" y="268225"/>
            <a:ext cx="1086072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Kiekvienas mobilumo programos dalyvis prieš mokymus organizatoriui pateikė klausimus apie suaugusiųjų švietimo vadybą, planavimą ir organizavimą, rinkodarą, suaugusiųjų mokymosi motyvavimą. </a:t>
            </a:r>
            <a:endParaRPr lang="lt-LT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Lentelė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085003"/>
              </p:ext>
            </p:extLst>
          </p:nvPr>
        </p:nvGraphicFramePr>
        <p:xfrm>
          <a:off x="6791011" y="1485706"/>
          <a:ext cx="4720354" cy="776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9861">
                  <a:extLst>
                    <a:ext uri="{9D8B030D-6E8A-4147-A177-3AD203B41FA5}">
                      <a16:colId xmlns:a16="http://schemas.microsoft.com/office/drawing/2014/main" val="3091351249"/>
                    </a:ext>
                  </a:extLst>
                </a:gridCol>
                <a:gridCol w="3950493">
                  <a:extLst>
                    <a:ext uri="{9D8B030D-6E8A-4147-A177-3AD203B41FA5}">
                      <a16:colId xmlns:a16="http://schemas.microsoft.com/office/drawing/2014/main" val="1724316445"/>
                    </a:ext>
                  </a:extLst>
                </a:gridCol>
              </a:tblGrid>
              <a:tr h="77670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endParaRPr lang="lt-LT" sz="12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lt-LT" sz="1100" u="sng" dirty="0">
                          <a:effectLst/>
                        </a:rPr>
                        <a:t>RASEINIŲ RAJONO ŠVIETIMO PAGALBOS TARNYBA</a:t>
                      </a:r>
                      <a:endParaRPr lang="lt-LT" sz="1200" dirty="0">
                        <a:effectLst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lt-LT" sz="1100" dirty="0">
                          <a:effectLst/>
                        </a:rPr>
                        <a:t>AMT F</a:t>
                      </a:r>
                      <a:r>
                        <a:rPr lang="de-DE" sz="1100" dirty="0">
                          <a:effectLst/>
                        </a:rPr>
                        <a:t>ÜR </a:t>
                      </a:r>
                      <a:r>
                        <a:rPr lang="lt-LT" sz="1100" dirty="0">
                          <a:effectLst/>
                        </a:rPr>
                        <a:t>BILDUNGSHILFE BEZIRK RASEINIAI</a:t>
                      </a: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7252104"/>
                  </a:ext>
                </a:extLst>
              </a:tr>
            </a:tbl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99699" y="1618285"/>
            <a:ext cx="602724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57" name="Paveikslėlis 13" descr="5A48A5F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511" y="1570248"/>
            <a:ext cx="404072" cy="63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Lentelė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58399"/>
              </p:ext>
            </p:extLst>
          </p:nvPr>
        </p:nvGraphicFramePr>
        <p:xfrm>
          <a:off x="6791010" y="2337975"/>
          <a:ext cx="4720355" cy="861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843">
                  <a:extLst>
                    <a:ext uri="{9D8B030D-6E8A-4147-A177-3AD203B41FA5}">
                      <a16:colId xmlns:a16="http://schemas.microsoft.com/office/drawing/2014/main" val="3867675764"/>
                    </a:ext>
                  </a:extLst>
                </a:gridCol>
                <a:gridCol w="3940512">
                  <a:extLst>
                    <a:ext uri="{9D8B030D-6E8A-4147-A177-3AD203B41FA5}">
                      <a16:colId xmlns:a16="http://schemas.microsoft.com/office/drawing/2014/main" val="11643076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>
                          <a:effectLst/>
                        </a:rPr>
                        <a:t>TELŠIŲ SOCIALINIŲ PASLAUGŲ CENTRAS GLOBOS CENTRAS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de-DE" sz="1100" dirty="0">
                          <a:effectLst/>
                        </a:rPr>
                        <a:t>PFLEGEZENTRUM DES SOZIALAMTES TELŠIAI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9669576"/>
                  </a:ext>
                </a:extLst>
              </a:tr>
            </a:tbl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602665" y="2693217"/>
            <a:ext cx="465369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59" name="Paveikslėlis 15" descr="http://www.lrimones.lt/images_new/Tel%C5%A1i%C5%B3%20socialini%C5%B3%20paslaug%C5%B3%20centras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293" y="2470214"/>
            <a:ext cx="606667" cy="5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Lentelė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21330"/>
              </p:ext>
            </p:extLst>
          </p:nvPr>
        </p:nvGraphicFramePr>
        <p:xfrm>
          <a:off x="6801763" y="3309413"/>
          <a:ext cx="4709603" cy="861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5346">
                  <a:extLst>
                    <a:ext uri="{9D8B030D-6E8A-4147-A177-3AD203B41FA5}">
                      <a16:colId xmlns:a16="http://schemas.microsoft.com/office/drawing/2014/main" val="2531847698"/>
                    </a:ext>
                  </a:extLst>
                </a:gridCol>
                <a:gridCol w="3894257">
                  <a:extLst>
                    <a:ext uri="{9D8B030D-6E8A-4147-A177-3AD203B41FA5}">
                      <a16:colId xmlns:a16="http://schemas.microsoft.com/office/drawing/2014/main" val="3417534673"/>
                    </a:ext>
                  </a:extLst>
                </a:gridCol>
              </a:tblGrid>
              <a:tr h="7242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>
                          <a:effectLst/>
                        </a:rPr>
                        <a:t>TELŠIŲ DAILĖS MOKYKLA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TELŠIAI KUNSTSCHULE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361677"/>
                  </a:ext>
                </a:extLst>
              </a:tr>
            </a:tbl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5604743" y="3830122"/>
            <a:ext cx="465162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17" name="Objektas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572191"/>
              </p:ext>
            </p:extLst>
          </p:nvPr>
        </p:nvGraphicFramePr>
        <p:xfrm>
          <a:off x="6970959" y="3406531"/>
          <a:ext cx="536012" cy="650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r:id="rId9" imgW="2003040" imgH="1954440" progId="CorelDraw.Graphic.17">
                  <p:embed/>
                </p:oleObj>
              </mc:Choice>
              <mc:Fallback>
                <p:oleObj r:id="rId9" imgW="2003040" imgH="1954440" progId="CorelDraw.Graphic.17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959" y="3406531"/>
                        <a:ext cx="536012" cy="6503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Lentelė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612259"/>
              </p:ext>
            </p:extLst>
          </p:nvPr>
        </p:nvGraphicFramePr>
        <p:xfrm>
          <a:off x="6791010" y="4259268"/>
          <a:ext cx="4720355" cy="742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2643">
                  <a:extLst>
                    <a:ext uri="{9D8B030D-6E8A-4147-A177-3AD203B41FA5}">
                      <a16:colId xmlns:a16="http://schemas.microsoft.com/office/drawing/2014/main" val="811295391"/>
                    </a:ext>
                  </a:extLst>
                </a:gridCol>
                <a:gridCol w="3917712">
                  <a:extLst>
                    <a:ext uri="{9D8B030D-6E8A-4147-A177-3AD203B41FA5}">
                      <a16:colId xmlns:a16="http://schemas.microsoft.com/office/drawing/2014/main" val="86179015"/>
                    </a:ext>
                  </a:extLst>
                </a:gridCol>
              </a:tblGrid>
              <a:tr h="7421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>
                          <a:effectLst/>
                        </a:rPr>
                        <a:t>ASOCIACIJA „TELŠIŲ BIČIULIŲ RATAS“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de-DE" sz="1100" dirty="0">
                          <a:effectLst/>
                        </a:rPr>
                        <a:t> </a:t>
                      </a:r>
                      <a:r>
                        <a:rPr lang="de-DE" sz="1100" dirty="0" smtClean="0">
                          <a:effectLst/>
                        </a:rPr>
                        <a:t>VEREIN </a:t>
                      </a:r>
                      <a:r>
                        <a:rPr lang="de-DE" sz="1100" dirty="0">
                          <a:effectLst/>
                        </a:rPr>
                        <a:t>„FREUNDEKREIS GEMEINDE TELŠIAI“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lt-LT" sz="1100" u="none" strike="noStrike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0501852"/>
                  </a:ext>
                </a:extLst>
              </a:tr>
            </a:tbl>
          </a:graphicData>
        </a:graphic>
      </p:graphicFrame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5719226" y="4950182"/>
            <a:ext cx="1003332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63" name="Paveikslėlis 1" descr="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135" y="4440912"/>
            <a:ext cx="6528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Lentelė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792828"/>
              </p:ext>
            </p:extLst>
          </p:nvPr>
        </p:nvGraphicFramePr>
        <p:xfrm>
          <a:off x="6801763" y="5130325"/>
          <a:ext cx="4709602" cy="717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3154">
                  <a:extLst>
                    <a:ext uri="{9D8B030D-6E8A-4147-A177-3AD203B41FA5}">
                      <a16:colId xmlns:a16="http://schemas.microsoft.com/office/drawing/2014/main" val="465271013"/>
                    </a:ext>
                  </a:extLst>
                </a:gridCol>
                <a:gridCol w="3926448">
                  <a:extLst>
                    <a:ext uri="{9D8B030D-6E8A-4147-A177-3AD203B41FA5}">
                      <a16:colId xmlns:a16="http://schemas.microsoft.com/office/drawing/2014/main" val="124990110"/>
                    </a:ext>
                  </a:extLst>
                </a:gridCol>
              </a:tblGrid>
              <a:tr h="6200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100" u="sng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sng" dirty="0" smtClean="0">
                          <a:effectLst/>
                        </a:rPr>
                        <a:t>ASOCIACIJA </a:t>
                      </a:r>
                      <a:r>
                        <a:rPr lang="lt-LT" sz="1100" u="sng" dirty="0">
                          <a:effectLst/>
                        </a:rPr>
                        <a:t>„VOKIEČIŲ KALBOS IR KULTŪROS DRAUGŲ KLUBAS“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r>
                        <a:rPr lang="lt-LT" sz="1100" dirty="0" smtClean="0">
                          <a:effectLst/>
                        </a:rPr>
                        <a:t>VEREIN </a:t>
                      </a:r>
                      <a:r>
                        <a:rPr lang="lt-LT" sz="1100" dirty="0">
                          <a:effectLst/>
                        </a:rPr>
                        <a:t>DER FREUNDE DER DEUTSCHEN SPRACHE UND KULTUR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311647"/>
                  </a:ext>
                </a:extLst>
              </a:tr>
            </a:tbl>
          </a:graphicData>
        </a:graphic>
      </p:graphicFrame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5602663" y="5750416"/>
            <a:ext cx="8728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66" name="Paveikslėlis 11" descr="ima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959" y="5226282"/>
            <a:ext cx="446438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Lentelė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384460"/>
              </p:ext>
            </p:extLst>
          </p:nvPr>
        </p:nvGraphicFramePr>
        <p:xfrm>
          <a:off x="1215014" y="5788256"/>
          <a:ext cx="4179565" cy="754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7491">
                  <a:extLst>
                    <a:ext uri="{9D8B030D-6E8A-4147-A177-3AD203B41FA5}">
                      <a16:colId xmlns:a16="http://schemas.microsoft.com/office/drawing/2014/main" val="3898686943"/>
                    </a:ext>
                  </a:extLst>
                </a:gridCol>
                <a:gridCol w="3542074">
                  <a:extLst>
                    <a:ext uri="{9D8B030D-6E8A-4147-A177-3AD203B41FA5}">
                      <a16:colId xmlns:a16="http://schemas.microsoft.com/office/drawing/2014/main" val="28324945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r>
                        <a:rPr lang="de-DE" sz="1100" u="sng" dirty="0" smtClean="0">
                          <a:effectLst/>
                        </a:rPr>
                        <a:t>TELŠIŲ </a:t>
                      </a:r>
                      <a:r>
                        <a:rPr lang="de-DE" sz="1100" u="sng" dirty="0">
                          <a:effectLst/>
                        </a:rPr>
                        <a:t>ŠVIETIMO CENTRAS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BILDUNGSZENTRUM </a:t>
                      </a:r>
                      <a:r>
                        <a:rPr lang="de-DE" sz="1100" dirty="0" smtClean="0">
                          <a:effectLst/>
                        </a:rPr>
                        <a:t>TELŠIAI</a:t>
                      </a:r>
                      <a:endParaRPr lang="lt-LT" sz="1100" dirty="0" smtClean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7681369"/>
                  </a:ext>
                </a:extLst>
              </a:tr>
            </a:tbl>
          </a:graphicData>
        </a:graphic>
      </p:graphicFrame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1230161" y="5863350"/>
            <a:ext cx="7871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68" name="Paveikslėlis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792" y="5879500"/>
            <a:ext cx="453008" cy="61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Lentelė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747396"/>
              </p:ext>
            </p:extLst>
          </p:nvPr>
        </p:nvGraphicFramePr>
        <p:xfrm>
          <a:off x="6791010" y="5923403"/>
          <a:ext cx="4699506" cy="6156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796">
                  <a:extLst>
                    <a:ext uri="{9D8B030D-6E8A-4147-A177-3AD203B41FA5}">
                      <a16:colId xmlns:a16="http://schemas.microsoft.com/office/drawing/2014/main" val="2121481060"/>
                    </a:ext>
                  </a:extLst>
                </a:gridCol>
                <a:gridCol w="3982710">
                  <a:extLst>
                    <a:ext uri="{9D8B030D-6E8A-4147-A177-3AD203B41FA5}">
                      <a16:colId xmlns:a16="http://schemas.microsoft.com/office/drawing/2014/main" val="1664878074"/>
                    </a:ext>
                  </a:extLst>
                </a:gridCol>
              </a:tblGrid>
              <a:tr h="615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r>
                        <a:rPr lang="de-DE" sz="1100" u="sng" dirty="0" smtClean="0">
                          <a:effectLst/>
                        </a:rPr>
                        <a:t>TELŠIŲ </a:t>
                      </a:r>
                      <a:r>
                        <a:rPr lang="de-DE" sz="1100" u="sng" dirty="0">
                          <a:effectLst/>
                        </a:rPr>
                        <a:t>SUAUGUSIŲJŲ MOKYKLA</a:t>
                      </a:r>
                      <a:endParaRPr lang="lt-LT" sz="11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TELŠIAI ERWACHSENENSCHULE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3172022"/>
                  </a:ext>
                </a:extLst>
              </a:tr>
            </a:tbl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6827816" y="5917778"/>
            <a:ext cx="876420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071" name="Paveikslėlis 16" descr="TSVM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959" y="5946354"/>
            <a:ext cx="431624" cy="51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27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78424" y="1680073"/>
            <a:ext cx="4975123" cy="890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aveikslėlis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329" y="943898"/>
            <a:ext cx="5584723" cy="5181598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" name="Šešiakampis 3"/>
          <p:cNvSpPr/>
          <p:nvPr/>
        </p:nvSpPr>
        <p:spPr>
          <a:xfrm>
            <a:off x="314629" y="1563330"/>
            <a:ext cx="5515899" cy="4119716"/>
          </a:xfrm>
          <a:prstGeom prst="hexagon">
            <a:avLst>
              <a:gd name="adj" fmla="val 37034"/>
              <a:gd name="vf" fmla="val 115470"/>
            </a:avLst>
          </a:prstGeom>
          <a:solidFill>
            <a:srgbClr val="132D4D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Suaugusiųjų švietėjai iš Žemaitijos grįžo įgiję didžiulės europinės patirties, kaip darnus </a:t>
            </a:r>
            <a:r>
              <a:rPr lang="lt-LT" dirty="0" err="1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tarpinstitucinis</a:t>
            </a:r>
            <a:r>
              <a:rPr lang="lt-LT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bendradarbiavimas gali prisidėti prie bendruomenės švietimo ir bendro kultūrinio bendruomenės narių nuostatų formavimo</a:t>
            </a:r>
            <a:r>
              <a:rPr lang="lt-LT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</a:t>
            </a:r>
            <a:endParaRPr lang="lt-L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4927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as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195523"/>
              </p:ext>
            </p:extLst>
          </p:nvPr>
        </p:nvGraphicFramePr>
        <p:xfrm>
          <a:off x="92075" y="64366"/>
          <a:ext cx="3797300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PDF" r:id="rId3" imgW="0" imgH="360" progId="FoxitReader.Document">
                  <p:embed/>
                </p:oleObj>
              </mc:Choice>
              <mc:Fallback>
                <p:oleObj name="PDF" r:id="rId3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64366"/>
                        <a:ext cx="3797300" cy="538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as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937289"/>
              </p:ext>
            </p:extLst>
          </p:nvPr>
        </p:nvGraphicFramePr>
        <p:xfrm>
          <a:off x="1246620" y="747857"/>
          <a:ext cx="37973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PDF" r:id="rId5" imgW="0" imgH="360" progId="FoxitReader.Document">
                  <p:embed/>
                </p:oleObj>
              </mc:Choice>
              <mc:Fallback>
                <p:oleObj name="PDF" r:id="rId5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6620" y="747857"/>
                        <a:ext cx="3797300" cy="539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as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326392"/>
              </p:ext>
            </p:extLst>
          </p:nvPr>
        </p:nvGraphicFramePr>
        <p:xfrm>
          <a:off x="3278621" y="1400464"/>
          <a:ext cx="3797300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PDF" r:id="rId7" imgW="0" imgH="360" progId="FoxitReader.Document">
                  <p:embed/>
                </p:oleObj>
              </mc:Choice>
              <mc:Fallback>
                <p:oleObj name="PDF" r:id="rId7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78621" y="1400464"/>
                        <a:ext cx="3797300" cy="538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aveikslėlis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778" y="747857"/>
            <a:ext cx="4908264" cy="2309270"/>
          </a:xfrm>
          <a:prstGeom prst="rect">
            <a:avLst/>
          </a:prstGeom>
          <a:ln w="38100">
            <a:solidFill>
              <a:srgbClr val="081F58"/>
            </a:solidFill>
          </a:ln>
        </p:spPr>
      </p:pic>
      <p:sp>
        <p:nvSpPr>
          <p:cNvPr id="6" name="Stačiakampis 5"/>
          <p:cNvSpPr/>
          <p:nvPr/>
        </p:nvSpPr>
        <p:spPr>
          <a:xfrm>
            <a:off x="7266038" y="3870036"/>
            <a:ext cx="48260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Liaudies švietimo aukštosios mokyklos vadovė p. </a:t>
            </a:r>
            <a:r>
              <a:rPr lang="lt-LT" dirty="0" err="1">
                <a:ea typeface="Calibri" panose="020F0502020204030204" pitchFamily="34" charset="0"/>
                <a:cs typeface="Times New Roman" panose="02020603050405020304" pitchFamily="18" charset="0"/>
              </a:rPr>
              <a:t>Cornelia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ea typeface="Calibri" panose="020F0502020204030204" pitchFamily="34" charset="0"/>
                <a:cs typeface="Times New Roman" panose="02020603050405020304" pitchFamily="18" charset="0"/>
              </a:rPr>
              <a:t>Baumann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 pasidžiaugė puikia galimybe gyventi, drauge kurti ir dirbti Europoje taikos </a:t>
            </a: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metais. Lietuvos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atstovai džiaugėsi galėdami susipažinti su darniai ir kolegialiai dirbančia vietos bendruomenės komanda švietimo ir kultūros srityse.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3206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92" y="203200"/>
            <a:ext cx="8910900" cy="6405418"/>
          </a:xfrm>
          <a:prstGeom prst="rect">
            <a:avLst/>
          </a:prstGeom>
          <a:ln w="38100">
            <a:solidFill>
              <a:srgbClr val="081F58"/>
            </a:solidFill>
          </a:ln>
        </p:spPr>
      </p:pic>
    </p:spTree>
    <p:extLst>
      <p:ext uri="{BB962C8B-B14F-4D97-AF65-F5344CB8AC3E}">
        <p14:creationId xmlns:p14="http://schemas.microsoft.com/office/powerpoint/2010/main" val="1915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Šešiakampis 2"/>
          <p:cNvSpPr/>
          <p:nvPr/>
        </p:nvSpPr>
        <p:spPr>
          <a:xfrm>
            <a:off x="2905674" y="836635"/>
            <a:ext cx="2687781" cy="2373746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Ar įgytą patirtį pritaikysime savo rajonuose?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Šešiakampis 3"/>
          <p:cNvSpPr/>
          <p:nvPr/>
        </p:nvSpPr>
        <p:spPr>
          <a:xfrm>
            <a:off x="621805" y="2108274"/>
            <a:ext cx="2659179" cy="2204215"/>
          </a:xfrm>
          <a:prstGeom prst="hexagon">
            <a:avLst/>
          </a:prstGeom>
          <a:solidFill>
            <a:srgbClr val="1033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Ar gebame dirbti kartu?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Šešiakampis 4"/>
          <p:cNvSpPr/>
          <p:nvPr/>
        </p:nvSpPr>
        <p:spPr>
          <a:xfrm>
            <a:off x="2891373" y="3392129"/>
            <a:ext cx="2687781" cy="2191999"/>
          </a:xfrm>
          <a:prstGeom prst="hexagon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Ar vertiname partnerystę?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Šešiakampis 5"/>
          <p:cNvSpPr/>
          <p:nvPr/>
        </p:nvSpPr>
        <p:spPr>
          <a:xfrm>
            <a:off x="5201059" y="2010249"/>
            <a:ext cx="2564575" cy="2302240"/>
          </a:xfrm>
          <a:prstGeom prst="hexagon">
            <a:avLst/>
          </a:prstGeom>
          <a:solidFill>
            <a:srgbClr val="1033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85000"/>
                  </a:schemeClr>
                </a:solidFill>
              </a:rPr>
              <a:t>Ar suaugusiųjų švietimą tinkamai vertina šalies ir vietos politikai?</a:t>
            </a:r>
            <a:endParaRPr lang="lt-LT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Turinio vietos rezervavimo ženkla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34" y="23364"/>
            <a:ext cx="2909207" cy="673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2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Šešiakampis 3"/>
          <p:cNvSpPr/>
          <p:nvPr/>
        </p:nvSpPr>
        <p:spPr>
          <a:xfrm>
            <a:off x="3441290" y="924233"/>
            <a:ext cx="5869859" cy="447367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 smtClean="0">
              <a:solidFill>
                <a:schemeClr val="tx1"/>
              </a:solidFill>
            </a:endParaRPr>
          </a:p>
          <a:p>
            <a:pPr algn="ctr"/>
            <a:endParaRPr lang="lt-LT" dirty="0" smtClean="0">
              <a:solidFill>
                <a:schemeClr val="tx1"/>
              </a:solidFill>
            </a:endParaRPr>
          </a:p>
          <a:p>
            <a:pPr algn="ctr"/>
            <a:endParaRPr lang="lt-LT" dirty="0">
              <a:solidFill>
                <a:schemeClr val="tx1"/>
              </a:solidFill>
            </a:endParaRPr>
          </a:p>
          <a:p>
            <a:pPr algn="ctr"/>
            <a:endParaRPr lang="lt-LT" dirty="0" smtClean="0">
              <a:solidFill>
                <a:schemeClr val="tx1"/>
              </a:solidFill>
            </a:endParaRPr>
          </a:p>
          <a:p>
            <a:pPr algn="ctr"/>
            <a:endParaRPr lang="lt-LT" sz="3200" dirty="0" smtClean="0">
              <a:solidFill>
                <a:schemeClr val="tx1"/>
              </a:solidFill>
            </a:endParaRPr>
          </a:p>
          <a:p>
            <a:pPr algn="ctr"/>
            <a:r>
              <a:rPr lang="lt-LT" sz="3200" dirty="0" smtClean="0">
                <a:solidFill>
                  <a:schemeClr val="tx1"/>
                </a:solidFill>
              </a:rPr>
              <a:t>KARTU kurkime aplinką, kurioje norime mokyti ir mokytis.</a:t>
            </a:r>
            <a:endParaRPr lang="lt-LT" sz="3200" dirty="0">
              <a:solidFill>
                <a:schemeClr val="tx1"/>
              </a:solidFill>
            </a:endParaRPr>
          </a:p>
        </p:txBody>
      </p:sp>
      <p:pic>
        <p:nvPicPr>
          <p:cNvPr id="5" name="Paveikslėlis 4" descr="D:\Documents and Settings\Mano\Desktop\Nijoles\konsorciumo _Kartu 2019_logo\logo4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151" y="1142323"/>
            <a:ext cx="3207625" cy="165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Šešiakampis 5"/>
          <p:cNvSpPr/>
          <p:nvPr/>
        </p:nvSpPr>
        <p:spPr>
          <a:xfrm flipH="1">
            <a:off x="9655276" y="1081548"/>
            <a:ext cx="1848465" cy="1553497"/>
          </a:xfrm>
          <a:prstGeom prst="hex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Šešiakampis 6"/>
          <p:cNvSpPr/>
          <p:nvPr/>
        </p:nvSpPr>
        <p:spPr>
          <a:xfrm>
            <a:off x="1101213" y="1081548"/>
            <a:ext cx="2103437" cy="1720645"/>
          </a:xfrm>
          <a:prstGeom prst="hexag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Šešiakampis 7"/>
          <p:cNvSpPr/>
          <p:nvPr/>
        </p:nvSpPr>
        <p:spPr>
          <a:xfrm>
            <a:off x="9497957" y="4994787"/>
            <a:ext cx="2025447" cy="1553496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Šešiakampis 8"/>
          <p:cNvSpPr/>
          <p:nvPr/>
        </p:nvSpPr>
        <p:spPr>
          <a:xfrm>
            <a:off x="1632155" y="4719483"/>
            <a:ext cx="2064774" cy="1582993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Šešiakampis 9"/>
          <p:cNvSpPr/>
          <p:nvPr/>
        </p:nvSpPr>
        <p:spPr>
          <a:xfrm>
            <a:off x="865239" y="3342968"/>
            <a:ext cx="1060704" cy="914400"/>
          </a:xfrm>
          <a:prstGeom prst="hexagon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Šešiakampis 10"/>
          <p:cNvSpPr/>
          <p:nvPr/>
        </p:nvSpPr>
        <p:spPr>
          <a:xfrm>
            <a:off x="10491019" y="3746090"/>
            <a:ext cx="1060704" cy="914400"/>
          </a:xfrm>
          <a:prstGeom prst="hexag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Šešiakampis 11"/>
          <p:cNvSpPr/>
          <p:nvPr/>
        </p:nvSpPr>
        <p:spPr>
          <a:xfrm>
            <a:off x="8524568" y="393290"/>
            <a:ext cx="1060704" cy="914400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Šešiakampis 12"/>
          <p:cNvSpPr/>
          <p:nvPr/>
        </p:nvSpPr>
        <p:spPr>
          <a:xfrm>
            <a:off x="3274654" y="167148"/>
            <a:ext cx="1060704" cy="9144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Šešiakampis 13"/>
          <p:cNvSpPr/>
          <p:nvPr/>
        </p:nvSpPr>
        <p:spPr>
          <a:xfrm>
            <a:off x="7774401" y="5697794"/>
            <a:ext cx="1060704" cy="914400"/>
          </a:xfrm>
          <a:prstGeom prst="hexag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Šešiakampis 14"/>
          <p:cNvSpPr/>
          <p:nvPr/>
        </p:nvSpPr>
        <p:spPr>
          <a:xfrm>
            <a:off x="4843523" y="5707627"/>
            <a:ext cx="1060704" cy="914400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08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6" y="471948"/>
            <a:ext cx="11803625" cy="5919019"/>
          </a:xfrm>
        </p:spPr>
      </p:pic>
    </p:spTree>
    <p:extLst>
      <p:ext uri="{BB962C8B-B14F-4D97-AF65-F5344CB8AC3E}">
        <p14:creationId xmlns:p14="http://schemas.microsoft.com/office/powerpoint/2010/main" val="30171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</TotalTime>
  <Words>1035</Words>
  <Application>Microsoft Office PowerPoint</Application>
  <PresentationFormat>Plačiaekranė</PresentationFormat>
  <Paragraphs>200</Paragraphs>
  <Slides>43</Slides>
  <Notes>2</Notes>
  <HiddenSlides>0</HiddenSlides>
  <MMClips>0</MMClips>
  <ScaleCrop>false</ScaleCrop>
  <HeadingPairs>
    <vt:vector size="8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2</vt:i4>
      </vt:variant>
      <vt:variant>
        <vt:lpstr>Skaidrių pavadinimai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Cambria</vt:lpstr>
      <vt:lpstr>Times New Roman</vt:lpstr>
      <vt:lpstr>„Office“ tema</vt:lpstr>
      <vt:lpstr>CorelDraw.Graphic.17</vt:lpstr>
      <vt:lpstr>PDF</vt:lpstr>
      <vt:lpstr>„PowerPoint“ pateiktis</vt:lpstr>
      <vt:lpstr>Projektą vykdo konsorciumas, kurį sudaro neformalųjį suaugusiųjų švietimą vykdančios institucijos, organizacijos Telšių ir Raseinių rajonuose.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                    Projektą nuo 2012 m. finansuoja Vokietijos, Šiaurės Reino Vestfalijos žemės vyriausybės ir vietos valdžia. Šalyje iš viso veikia 550 „Daugelio kartų namų“.    Šie namai – atviri visiems bendruomenės nariams. Nesvarbu, kur žmonės susitinka ir bendrauja: kavinėje, žaidimų kambaryje, pokalbių salone, - svarbiausia, kad žmonės galėtų keistis patirtimi, panaudoti savo gebėjimus, žinias ir tuo būdu būtų naudingi kitiems.</vt:lpstr>
      <vt:lpstr>„PowerPoint“ pateiktis</vt:lpstr>
      <vt:lpstr>„PowerPoint“ pateiktis</vt:lpstr>
      <vt:lpstr>„PowerPoint“ pateiktis</vt:lpstr>
      <vt:lpstr>     Asociacija vykdo 100 projektų, padedančių žmonėms su negalia ar su mažesnėmis galimybėmis, jaunuoliams ir suaugusiesiems bedarbiams įgyti profesinių įgūdžių ir pasiruošti dalyvauti darbo rinkoje.  Visoje Šteinfurto apskrityje veikia 7 asociacijos įsteigtos vietos, kuriose dirba 150 pedagogų.    Vykdomas virtualus mokymas/is: besimokantysis atvyksta į asociacijos patalpose įrengtas mokymo/si vietas, prisijungia prie interneto ir dalyvauja mokymuose virtualioje erdvėje.    Įrengtos edukacinės erdvės, praktinės dirbtuvės, kuriose besimokantiesiems suteikiamas mokymas pagal jų galimybes (gaminant medžio, metalo dirbinius).  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 PROGRAMOS „ERASMUS+“ KA1 SUAUGUSIŲJŲ ŠVIETIMO DARBUOTOJŲ MOBILUMO PROJEKTAS</dc:title>
  <dc:creator>DELL-02</dc:creator>
  <cp:lastModifiedBy>DELL-02</cp:lastModifiedBy>
  <cp:revision>133</cp:revision>
  <dcterms:created xsi:type="dcterms:W3CDTF">2020-04-01T19:25:55Z</dcterms:created>
  <dcterms:modified xsi:type="dcterms:W3CDTF">2020-04-03T07:13:46Z</dcterms:modified>
</cp:coreProperties>
</file>