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303" r:id="rId2"/>
    <p:sldId id="295" r:id="rId3"/>
    <p:sldId id="294" r:id="rId4"/>
    <p:sldId id="299" r:id="rId5"/>
    <p:sldId id="300" r:id="rId6"/>
    <p:sldId id="297" r:id="rId7"/>
    <p:sldId id="298" r:id="rId8"/>
    <p:sldId id="293" r:id="rId9"/>
    <p:sldId id="302" r:id="rId10"/>
    <p:sldId id="301" r:id="rId11"/>
    <p:sldId id="296" r:id="rId12"/>
    <p:sldId id="307" r:id="rId13"/>
    <p:sldId id="259" r:id="rId14"/>
    <p:sldId id="304" r:id="rId15"/>
    <p:sldId id="305" r:id="rId16"/>
    <p:sldId id="306" r:id="rId17"/>
    <p:sldId id="308" r:id="rId18"/>
    <p:sldId id="309" r:id="rId19"/>
    <p:sldId id="282" r:id="rId20"/>
    <p:sldId id="31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34D6C-4C3D-46F9-A6A6-C02383129F39}" type="datetimeFigureOut">
              <a:rPr lang="lt-LT" smtClean="0"/>
              <a:t>2019.12.06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26130-F2C5-4A20-A856-299BC69C5C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5987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8521075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4928579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579714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180911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2767596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294370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298779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7520716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72825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3170249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570772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045297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29448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699746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Telšių švietimo centras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DE7DD66-C4EB-44D1-817F-BDAFD47E11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767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ransition>
    <p:fade/>
  </p:transition>
  <p:hf sldNum="0" hdr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0.emf"/><Relationship Id="rId12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jpeg"/><Relationship Id="rId1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349610" y="6382512"/>
            <a:ext cx="1343706" cy="234287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1115568" y="722376"/>
            <a:ext cx="9473184" cy="514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400" dirty="0" err="1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Präsentation</a:t>
            </a:r>
            <a:r>
              <a:rPr lang="de-DE" sz="24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 Programmes </a:t>
            </a: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lt-LT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Erasmus</a:t>
            </a:r>
            <a:r>
              <a:rPr lang="lt-LT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+“ KA1</a:t>
            </a:r>
          </a:p>
          <a:p>
            <a:pPr algn="ctr"/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MOBILITÄTSPROJEKT FÜR PERSONAL </a:t>
            </a:r>
            <a:endParaRPr lang="lt-LT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 BEREICH DER ERWACHSENENBILDUNG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de-DE" sz="2400" b="1" dirty="0" smtClean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lt-LT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„ENTWICKLUNG UND F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ÖRDERUNG VON SCHLÜSSELKOMPETENZEN</a:t>
            </a:r>
          </a:p>
          <a:p>
            <a:pPr algn="ctr">
              <a:spcAft>
                <a:spcPts val="0"/>
              </a:spcAft>
            </a:pP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DER ERWACHSENENBILDUNG AM BEISPIEL DEUTSCHER EINRICHTUNGEN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endParaRPr lang="lt-LT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de-DE" dirty="0">
              <a:solidFill>
                <a:srgbClr val="000000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dirty="0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de-DE" dirty="0">
              <a:solidFill>
                <a:srgbClr val="000000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de-DE" dirty="0" smtClean="0">
              <a:solidFill>
                <a:srgbClr val="000000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lt-LT" dirty="0" err="1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</a:t>
            </a:r>
            <a:r>
              <a:rPr lang="lt-LT" dirty="0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10-jährigen </a:t>
            </a:r>
            <a:r>
              <a:rPr lang="lt-LT" dirty="0" err="1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Partnerschaftsjubi</a:t>
            </a:r>
            <a:r>
              <a:rPr lang="de-DE" dirty="0" err="1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lä</a:t>
            </a:r>
            <a:r>
              <a:rPr lang="lt-LT" dirty="0" err="1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</a:t>
            </a:r>
            <a:r>
              <a:rPr lang="lt-LT" dirty="0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zwischen</a:t>
            </a: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</a:t>
            </a: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Gemeinden</a:t>
            </a: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Bezirk Telšiai </a:t>
            </a: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 </a:t>
            </a:r>
            <a:r>
              <a:rPr lang="lt-LT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Stadt</a:t>
            </a: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Bassum</a:t>
            </a: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Deutschland</a:t>
            </a:r>
            <a:endParaRPr lang="lt-L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lt-L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lt-L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 descr="C:\Users\Nijole\Desktop\PROJEKTAI\OPLICO_2018\logo\17 priedas. Logotipas_EU veliava_funde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" y="326136"/>
            <a:ext cx="1425194" cy="325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344" y="151699"/>
            <a:ext cx="939972" cy="442340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08" y="5669280"/>
            <a:ext cx="1076132" cy="94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284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678332" y="6306538"/>
            <a:ext cx="1343706" cy="365125"/>
          </a:xfrm>
        </p:spPr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52" y="478012"/>
            <a:ext cx="1133252" cy="997813"/>
          </a:xfrm>
          <a:prstGeom prst="rect">
            <a:avLst/>
          </a:prstGeom>
        </p:spPr>
      </p:pic>
      <p:sp>
        <p:nvSpPr>
          <p:cNvPr id="8" name="Stačiakampis 7"/>
          <p:cNvSpPr/>
          <p:nvPr/>
        </p:nvSpPr>
        <p:spPr>
          <a:xfrm>
            <a:off x="822320" y="1913053"/>
            <a:ext cx="10527865" cy="4758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lt-LT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1997 m. – </a:t>
            </a:r>
            <a:r>
              <a:rPr lang="de-DE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	</a:t>
            </a:r>
            <a:r>
              <a:rPr lang="lt-LT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įkūrimas</a:t>
            </a:r>
            <a:r>
              <a:rPr lang="de-DE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t-LT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lt-LT" sz="32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Gründung</a:t>
            </a:r>
            <a:r>
              <a:rPr lang="de-DE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Zentrums.</a:t>
            </a:r>
            <a:endParaRPr lang="lt-LT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lt-LT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2011</a:t>
            </a:r>
            <a:r>
              <a:rPr lang="de-DE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</a:t>
            </a:r>
            <a:r>
              <a:rPr lang="de-DE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lt-LT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prijungtas pedagoginės psichologinės tarnybos centras (PPT).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de-DE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lt-LT" sz="32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wurde</a:t>
            </a:r>
            <a:r>
              <a:rPr lang="lt-LT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die p</a:t>
            </a:r>
            <a:r>
              <a:rPr lang="de-DE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lang="lt-LT" sz="32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dagogische-psychologische</a:t>
            </a:r>
            <a:r>
              <a:rPr lang="lt-LT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</a:t>
            </a:r>
            <a:r>
              <a:rPr lang="lt-LT" sz="32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Abteilung</a:t>
            </a:r>
            <a:r>
              <a:rPr lang="lt-LT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angeschlossen</a:t>
            </a:r>
            <a:r>
              <a:rPr lang="lt-LT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lt-LT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496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620333" y="6469562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128017" y="1333979"/>
            <a:ext cx="1195120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BILDUNGSZENTRUM TELŠIAI LEISTET HILFE </a:t>
            </a:r>
          </a:p>
          <a:p>
            <a:pPr algn="ctr"/>
            <a:endParaRPr lang="de-D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3600" dirty="0" smtClean="0"/>
          </a:p>
          <a:p>
            <a:pPr algn="ctr"/>
            <a:endParaRPr lang="lt-LT" sz="3600" dirty="0"/>
          </a:p>
          <a:p>
            <a:pPr algn="ctr"/>
            <a:endParaRPr lang="lt-LT" sz="3600" dirty="0" smtClean="0"/>
          </a:p>
          <a:p>
            <a:pPr algn="ctr"/>
            <a:endParaRPr lang="lt-LT" sz="3600" dirty="0"/>
          </a:p>
          <a:p>
            <a:pPr algn="ctr"/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		</a:t>
            </a:r>
          </a:p>
          <a:p>
            <a:pPr algn="ctr"/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lt-LT" sz="36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</a:t>
            </a:r>
            <a:r>
              <a:rPr lang="lt-LT" sz="36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Pädagogen</a:t>
            </a:r>
            <a:r>
              <a:rPr lang="lt-LT" sz="3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6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de-DE" sz="36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lt-LT" sz="3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de-DE" sz="3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Schulgemeinden</a:t>
            </a:r>
            <a:r>
              <a:rPr lang="lt-LT" sz="3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36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56361"/>
            <a:ext cx="1367064" cy="1203681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2316632"/>
            <a:ext cx="3163824" cy="2761674"/>
          </a:xfrm>
          <a:prstGeom prst="rect">
            <a:avLst/>
          </a:prstGeom>
        </p:spPr>
      </p:pic>
      <p:sp>
        <p:nvSpPr>
          <p:cNvPr id="11" name="Stačiakampis 10"/>
          <p:cNvSpPr/>
          <p:nvPr/>
        </p:nvSpPr>
        <p:spPr>
          <a:xfrm>
            <a:off x="365760" y="4660384"/>
            <a:ext cx="359855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dirty="0" smtClean="0"/>
          </a:p>
          <a:p>
            <a:endParaRPr lang="lt-LT" dirty="0"/>
          </a:p>
          <a:p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lt-LT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</a:t>
            </a:r>
            <a:r>
              <a:rPr lang="lt-LT" sz="32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</a:t>
            </a:r>
            <a:r>
              <a:rPr lang="de-DE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üler</a:t>
            </a:r>
            <a:r>
              <a:rPr lang="lt-LT" sz="32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lt-LT" sz="32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aveikslėlis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243" y="2316632"/>
            <a:ext cx="3732035" cy="2799026"/>
          </a:xfrm>
          <a:prstGeom prst="rect">
            <a:avLst/>
          </a:prstGeom>
        </p:spPr>
      </p:pic>
      <p:pic>
        <p:nvPicPr>
          <p:cNvPr id="15" name="Paveikslėlis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105" y="2316632"/>
            <a:ext cx="4114293" cy="2747979"/>
          </a:xfrm>
          <a:prstGeom prst="rect">
            <a:avLst/>
          </a:prstGeom>
        </p:spPr>
      </p:pic>
      <p:sp>
        <p:nvSpPr>
          <p:cNvPr id="16" name="Stačiakampis 15"/>
          <p:cNvSpPr/>
          <p:nvPr/>
        </p:nvSpPr>
        <p:spPr>
          <a:xfrm>
            <a:off x="2002537" y="342539"/>
            <a:ext cx="105955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>
                <a:solidFill>
                  <a:srgbClr val="000000"/>
                </a:solidFill>
                <a:latin typeface="Helvetica Neue"/>
              </a:rPr>
              <a:t>- </a:t>
            </a:r>
            <a:r>
              <a:rPr lang="lt-LT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lt-LT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pagalbos mokiniui, mokytojui ir mokyklai centras</a:t>
            </a:r>
            <a:r>
              <a:rPr lang="lt-LT" dirty="0">
                <a:solidFill>
                  <a:srgbClr val="000000"/>
                </a:solidFill>
                <a:latin typeface="Helvetica Neue"/>
              </a:rPr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55619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395330" y="6343114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557784" y="2871216"/>
            <a:ext cx="515721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 veiklos </a:t>
            </a:r>
            <a:r>
              <a:rPr lang="lt-LT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kryptys</a:t>
            </a:r>
            <a:r>
              <a:rPr lang="de-DE" sz="3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de-DE" sz="3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Zielrichtungen des Zentrums:</a:t>
            </a:r>
          </a:p>
          <a:p>
            <a:endParaRPr lang="lt-LT" sz="32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687738"/>
            <a:ext cx="1481328" cy="1304289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5552209" y="486316"/>
            <a:ext cx="6557497" cy="853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Kvalifikacijos tobulinimo programų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kūrimas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Entwicklung 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 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Fortbildungsprogramme</a:t>
            </a:r>
            <a:r>
              <a:rPr lang="de-DE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t-LT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5056632" y="1460021"/>
            <a:ext cx="6867145" cy="853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de-DE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Metodinė</a:t>
            </a:r>
            <a:r>
              <a:rPr lang="de-DE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veikla</a:t>
            </a:r>
            <a:r>
              <a:rPr lang="de-DE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t-LT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Methodische 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Aktivitäten.</a:t>
            </a:r>
            <a:endParaRPr lang="lt-LT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5552209" y="2514200"/>
            <a:ext cx="6435576" cy="157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Gerosios patirties ir informacijos sklaida.</a:t>
            </a:r>
            <a:endParaRPr lang="lt-LT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Verbreitung 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guten Erfahrung und Praxis 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sowohl Informationen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lt-L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5570495" y="3871392"/>
            <a:ext cx="6353282" cy="1512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lt-L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Užsienio </a:t>
            </a:r>
            <a:r>
              <a:rPr lang="lt-L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kalbų ir kompiuterinio raštingumo mokymų </a:t>
            </a:r>
            <a:r>
              <a:rPr lang="de-DE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lt-L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organizavimas</a:t>
            </a:r>
            <a:r>
              <a:rPr lang="lt-L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t-LT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Organisation der 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Fremdsprachen- und 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Computerkenntnisse 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Kurse</a:t>
            </a:r>
            <a:r>
              <a:rPr lang="de-DE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tačiakampis 10"/>
          <p:cNvSpPr/>
          <p:nvPr/>
        </p:nvSpPr>
        <p:spPr>
          <a:xfrm>
            <a:off x="5570495" y="5489547"/>
            <a:ext cx="6096000" cy="8535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Projektinė veikla.</a:t>
            </a:r>
            <a:endParaRPr lang="lt-LT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Durchführung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Projekte.</a:t>
            </a:r>
          </a:p>
        </p:txBody>
      </p:sp>
    </p:spTree>
    <p:extLst>
      <p:ext uri="{BB962C8B-B14F-4D97-AF65-F5344CB8AC3E}">
        <p14:creationId xmlns:p14="http://schemas.microsoft.com/office/powerpoint/2010/main" val="15837137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706226" y="6406487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020" y="896045"/>
            <a:ext cx="1422844" cy="1252795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283464" y="3204805"/>
            <a:ext cx="5193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 veiklos kryptys</a:t>
            </a:r>
            <a:r>
              <a:rPr lang="de-DE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de-DE" sz="3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Zielrichtungen des Zentrums:</a:t>
            </a:r>
          </a:p>
          <a:p>
            <a:endParaRPr lang="lt-LT" sz="3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541264" y="246445"/>
            <a:ext cx="679399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Asmens specialiųjų ugdymo(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poreikių,  psichologinių, asmenybės ir ugdymo(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problemų vertinimas ir jų sprendimas.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altLang="lt-LT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Bewertung von sonderpädagogischen 	Bedürfnissen, psychologischen, persönlichen und     	pädagogischen Probleme</a:t>
            </a:r>
            <a:r>
              <a:rPr kumimoji="0" lang="de-DE" altLang="lt-L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 </a:t>
            </a:r>
            <a:r>
              <a:rPr lang="de-DE" alt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 und ihre 	Lösung .</a:t>
            </a:r>
            <a:endParaRPr kumimoji="0" lang="de-DE" altLang="lt-L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5541264" y="2971584"/>
            <a:ext cx="6096000" cy="15122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Individualios pagalbos </a:t>
            </a:r>
            <a:r>
              <a:rPr lang="lt-L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teikimas</a:t>
            </a:r>
            <a:r>
              <a:rPr lang="de-DE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vaikams </a:t>
            </a:r>
            <a:r>
              <a:rPr lang="lt-L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(mokiniams), turintiems pedagoginių, psichologinių, sunkumų.</a:t>
            </a:r>
            <a:endParaRPr lang="lt-LT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Individuelle 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Betreuung von Kindern (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Schülern, 	die pädagogische, psychische Probleme haben.</a:t>
            </a:r>
            <a:endParaRPr lang="lt-LT" sz="2000" b="1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5477256" y="4682133"/>
            <a:ext cx="6572676" cy="270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Vaikų (mokinių), jų tėvų (globėjų), mokytojų, specialistų ugdymosi problemų sprendimo/klausimais konsultavimas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Beratung von Schülern, deren Eltern 	(Erziehungsberechtigte), Lehrern und Spezialisten bei 	der Lösung von 	Bildungsproblemen.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de-DE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lt-LT" sz="2000" b="1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065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332720" y="6425409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04" y="733060"/>
            <a:ext cx="8695944" cy="5797296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94" y="2428027"/>
            <a:ext cx="1367064" cy="120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619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523346" y="6324826"/>
            <a:ext cx="1343706" cy="365125"/>
          </a:xfrm>
        </p:spPr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4" name="Stačiakampis 3"/>
          <p:cNvSpPr/>
          <p:nvPr/>
        </p:nvSpPr>
        <p:spPr>
          <a:xfrm>
            <a:off x="484632" y="1135519"/>
            <a:ext cx="113824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de-D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enkina</a:t>
            </a:r>
            <a:r>
              <a:rPr lang="de-D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suaugusiųjų mokymosi visą gyvenimą poreikius.</a:t>
            </a:r>
            <a:endParaRPr lang="de-D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3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de-DE" sz="3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eht</a:t>
            </a:r>
            <a:r>
              <a:rPr lang="de-DE" sz="3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auf die Bedürfnisse anderer Erwachsenen im Bereich des </a:t>
            </a:r>
            <a:r>
              <a:rPr lang="de-DE" sz="3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lebenslangen </a:t>
            </a:r>
            <a:r>
              <a:rPr lang="de-DE" sz="3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Lernens </a:t>
            </a:r>
            <a:r>
              <a:rPr lang="de-DE" sz="3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lt-LT" sz="3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3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000" dirty="0"/>
              <a:t>T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elšių rajono savivaldybės tarybos 2015 m. gruodžio 28 d. sprendimu Nr.T1 364 Telšių švietimo centras paskirtas Telšių rajono neformaliojo suaugusiųjų švietimo ir tęstinio mokymosi 2016 metų veiksmų plano įgyvendinimo koordinatoriumi. </a:t>
            </a:r>
            <a:endParaRPr lang="de-DE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0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eit 2016 ist zuständig für die Umsetzung</a:t>
            </a:r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Plans der </a:t>
            </a:r>
            <a:r>
              <a:rPr lang="de-DE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informellen Erwachsenenbildung im Bezirk </a:t>
            </a:r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Telsiai.</a:t>
            </a:r>
            <a:endParaRPr lang="lt-LT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261" y="343319"/>
            <a:ext cx="1095161" cy="96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47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870966" y="491990"/>
            <a:ext cx="1037844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sz="3200" b="1" dirty="0" smtClean="0"/>
          </a:p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 PROGRAMOS „ERASMUS+“ KA1</a:t>
            </a:r>
          </a:p>
          <a:p>
            <a:pPr algn="ctr"/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SUAUGUSIŲJŲ ŠVIETIMO DARBUOTOJŲ</a:t>
            </a:r>
          </a:p>
          <a:p>
            <a:pPr algn="ctr"/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MOBILUMO PROJE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KTAS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768096" y="2677204"/>
            <a:ext cx="10661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lt-LT" sz="32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Erasmus</a:t>
            </a:r>
            <a:r>
              <a:rPr lang="lt-LT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+“ KA1</a:t>
            </a:r>
          </a:p>
          <a:p>
            <a:pPr algn="ctr"/>
            <a:r>
              <a:rPr lang="de-DE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MOBILITÄTSPROJEKT FÜR PERSONAL </a:t>
            </a:r>
            <a:endParaRPr lang="lt-LT" sz="32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 BEREICH DER ERWACHSENENBILDUNG</a:t>
            </a:r>
            <a:endParaRPr lang="de-DE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 descr="C:\Users\Nijole\Desktop\PROJEKTAI\OPLICO_2018\logo\17 priedas. Logotipas_EU veliava_funde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62" y="293870"/>
            <a:ext cx="1826260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10486770" y="6411540"/>
            <a:ext cx="1343706" cy="365125"/>
          </a:xfrm>
        </p:spPr>
        <p:txBody>
          <a:bodyPr/>
          <a:lstStyle/>
          <a:p>
            <a:r>
              <a:rPr lang="lt-LT" dirty="0" smtClean="0"/>
              <a:t>2019-09-20</a:t>
            </a:r>
            <a:endParaRPr lang="lt-LT" dirty="0"/>
          </a:p>
        </p:txBody>
      </p:sp>
      <p:sp>
        <p:nvSpPr>
          <p:cNvPr id="7" name="Stačiakampis 6"/>
          <p:cNvSpPr/>
          <p:nvPr/>
        </p:nvSpPr>
        <p:spPr>
          <a:xfrm>
            <a:off x="729234" y="4540514"/>
            <a:ext cx="107396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Programos „</a:t>
            </a:r>
            <a:r>
              <a:rPr lang="lt-L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Erasmus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+“ suaugusiųjų švietimo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sektoriui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skirtais darbuotojų mobilumo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projektais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siekiama tobulinti ir gilinti suaugusiųjų švietimo darbuotojų kompetencijas, švietimo sistemų ir politikos supratimą, užsienio kalbų įgūdžius, pokyčių inicijavimo gebėjimus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Diese 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Projekte sind organisierte Lehr- oder Lernaufenthalte im europäischen Ausland für Bildungspersonal.</a:t>
            </a:r>
            <a:endParaRPr lang="lt-LT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27" y="295276"/>
            <a:ext cx="939972" cy="44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6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tačiakampis 16"/>
          <p:cNvSpPr/>
          <p:nvPr/>
        </p:nvSpPr>
        <p:spPr>
          <a:xfrm>
            <a:off x="1005840" y="1188720"/>
            <a:ext cx="104333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lt-LT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lt-L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SUAUGUSIŲJŲ ŠVIETĖJŲ BENDRŲJŲ KOMPETENCIJŲ TOBULINIMAS REMIANTIS VOKIETIJOS PATIRTIMI“</a:t>
            </a:r>
            <a:r>
              <a:rPr lang="lt-LT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de-DE" sz="3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lt-LT" sz="32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lt-LT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„ENTWICKLUNG UND F</a:t>
            </a:r>
            <a:r>
              <a:rPr lang="de-DE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ÖRDERUNG VON SCHLÜSSELKOMPETENZEN</a:t>
            </a:r>
          </a:p>
          <a:p>
            <a:pPr algn="ctr">
              <a:spcAft>
                <a:spcPts val="0"/>
              </a:spcAft>
            </a:pPr>
            <a:r>
              <a:rPr lang="de-DE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DER ERWACHSENENBILDUNG AM BEISPIEL DEUTSCHER EINRICHTUNGEN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endParaRPr lang="lt-LT" sz="32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lt-LT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1" name="Paveikslėlis 20" descr="C:\Users\Nijole\Desktop\PROJEKTAI\OPLICO_2018\logo\17 priedas. Logotipas_EU veliava_funde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14" y="341376"/>
            <a:ext cx="1750606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>
          <a:xfrm>
            <a:off x="10175874" y="6251674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pic>
        <p:nvPicPr>
          <p:cNvPr id="22" name="Paveikslėlis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27" y="295276"/>
            <a:ext cx="939972" cy="442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345304"/>
      </p:ext>
    </p:extLst>
  </p:cSld>
  <p:clrMapOvr>
    <a:masterClrMapping/>
  </p:clrMapOvr>
  <p:transition advTm="1553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394313" y="6400161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pic>
        <p:nvPicPr>
          <p:cNvPr id="4" name="Paveikslėlis 3" descr="Telšių herb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100" y="156769"/>
            <a:ext cx="613410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aveikslėlis 4" descr="TelÅ¡iÅ³ Karolinos PraniauskaitÄs vieÅ¡oji biblioteka nuotrauka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328" y="139542"/>
            <a:ext cx="722375" cy="70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aveikslėlis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99" y="4354908"/>
            <a:ext cx="795529" cy="7137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979408" y="24231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8" name="Objektas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665404"/>
              </p:ext>
            </p:extLst>
          </p:nvPr>
        </p:nvGraphicFramePr>
        <p:xfrm>
          <a:off x="10532666" y="4398268"/>
          <a:ext cx="786560" cy="770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r:id="rId6" imgW="2003040" imgH="1954440" progId="CorelDraw.Graphic.17">
                  <p:embed/>
                </p:oleObj>
              </mc:Choice>
              <mc:Fallback>
                <p:oleObj r:id="rId6" imgW="2003040" imgH="1954440" progId="CorelDraw.Graphic.1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32666" y="4398268"/>
                        <a:ext cx="786560" cy="7708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" descr="C:\Users\Biuras 2\Downloads\Biuro logotipas baltas fonas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15" y="2042242"/>
            <a:ext cx="836967" cy="761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aveikslėlis 9" descr="TSVM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734" y="2437224"/>
            <a:ext cx="680085" cy="594161"/>
          </a:xfrm>
          <a:prstGeom prst="rect">
            <a:avLst/>
          </a:prstGeom>
          <a:noFill/>
        </p:spPr>
      </p:pic>
      <p:pic>
        <p:nvPicPr>
          <p:cNvPr id="11" name="Paveikslėlis 10" descr="LOGO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12" y="5903714"/>
            <a:ext cx="822960" cy="575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aveikslėlis 11" descr="http://www.lrimones.lt/images_new/Tel%C5%A1i%C5%B3%20socialini%C5%B3%20paslaug%C5%B3%20centras_logo.pn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484" y="392945"/>
            <a:ext cx="960120" cy="713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aveikslėlis 12" descr="G:\Verein_alles\Klubaas\image.jpe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172" y="5865863"/>
            <a:ext cx="634989" cy="658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aveikslėlis 13" descr="C:\Users\Nijole\AppData\Local\Microsoft\Windows\INetCache\Content.MSO\5A48A5F5.tmp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776" y="5916543"/>
            <a:ext cx="865632" cy="6654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tačiakampis 14"/>
          <p:cNvSpPr/>
          <p:nvPr/>
        </p:nvSpPr>
        <p:spPr>
          <a:xfrm rot="10800000" flipV="1">
            <a:off x="3352255" y="2085839"/>
            <a:ext cx="4401100" cy="19707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Suaugusiųjų švietimo darbuotojų mobilumo projektas</a:t>
            </a:r>
          </a:p>
          <a:p>
            <a:pPr algn="ctr"/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Mobilitätsprojekt für Personal im Bereich der Erwachsenenbildung</a:t>
            </a:r>
            <a:endParaRPr lang="de-DE" sz="2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tačiakampis 15"/>
          <p:cNvSpPr/>
          <p:nvPr/>
        </p:nvSpPr>
        <p:spPr>
          <a:xfrm>
            <a:off x="111988" y="3096518"/>
            <a:ext cx="2391622" cy="801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Amt für öffentliche Gesundheit Bezirk Telš</a:t>
            </a:r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iai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tačiakampis 16"/>
          <p:cNvSpPr/>
          <p:nvPr/>
        </p:nvSpPr>
        <p:spPr>
          <a:xfrm>
            <a:off x="9914252" y="5528979"/>
            <a:ext cx="1971252" cy="7199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Kunstschule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Telšiai</a:t>
            </a:r>
          </a:p>
        </p:txBody>
      </p:sp>
      <p:sp>
        <p:nvSpPr>
          <p:cNvPr id="18" name="Stačiakampis 17"/>
          <p:cNvSpPr/>
          <p:nvPr/>
        </p:nvSpPr>
        <p:spPr>
          <a:xfrm>
            <a:off x="9629070" y="1332869"/>
            <a:ext cx="2108949" cy="7304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Pflegezentrum des Sozialamtes Telšiai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8618381" y="3208086"/>
            <a:ext cx="2408792" cy="71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Erwachsenenschule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Telšiai</a:t>
            </a:r>
          </a:p>
        </p:txBody>
      </p:sp>
      <p:sp>
        <p:nvSpPr>
          <p:cNvPr id="20" name="Stačiakampis 19"/>
          <p:cNvSpPr/>
          <p:nvPr/>
        </p:nvSpPr>
        <p:spPr>
          <a:xfrm>
            <a:off x="4507728" y="1034620"/>
            <a:ext cx="2090154" cy="59649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Selbstverwaltung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Bezirk Telšiai</a:t>
            </a:r>
          </a:p>
        </p:txBody>
      </p:sp>
      <p:sp>
        <p:nvSpPr>
          <p:cNvPr id="21" name="Stačiakampis 20"/>
          <p:cNvSpPr/>
          <p:nvPr/>
        </p:nvSpPr>
        <p:spPr>
          <a:xfrm>
            <a:off x="150229" y="989850"/>
            <a:ext cx="3417251" cy="7887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Bibliothek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namens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Karolina Praniauskaitė Bezirk Telšiai</a:t>
            </a:r>
          </a:p>
        </p:txBody>
      </p:sp>
      <p:sp>
        <p:nvSpPr>
          <p:cNvPr id="22" name="Stačiakampis 21"/>
          <p:cNvSpPr/>
          <p:nvPr/>
        </p:nvSpPr>
        <p:spPr>
          <a:xfrm>
            <a:off x="111988" y="5319418"/>
            <a:ext cx="2049869" cy="7922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Niederlitauisches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Museum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„Alka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tačiakampis 22"/>
          <p:cNvSpPr/>
          <p:nvPr/>
        </p:nvSpPr>
        <p:spPr>
          <a:xfrm>
            <a:off x="2521663" y="4910389"/>
            <a:ext cx="2205541" cy="764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Verein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Freundekreis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Gemeinde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Telšiai“</a:t>
            </a:r>
          </a:p>
        </p:txBody>
      </p:sp>
      <p:sp>
        <p:nvSpPr>
          <p:cNvPr id="24" name="Stačiakampis 23"/>
          <p:cNvSpPr/>
          <p:nvPr/>
        </p:nvSpPr>
        <p:spPr>
          <a:xfrm>
            <a:off x="4978067" y="4743905"/>
            <a:ext cx="2053198" cy="7640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Verein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Freunde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deutschen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Sprache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Kutur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25" name="Stačiakampis 24"/>
          <p:cNvSpPr/>
          <p:nvPr/>
        </p:nvSpPr>
        <p:spPr>
          <a:xfrm>
            <a:off x="7496686" y="4932446"/>
            <a:ext cx="1879462" cy="7739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Amt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Bildungshilfe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Bezirk Raseiniai</a:t>
            </a:r>
          </a:p>
        </p:txBody>
      </p:sp>
      <p:pic>
        <p:nvPicPr>
          <p:cNvPr id="26" name="Paveikslėlis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738" y="217139"/>
            <a:ext cx="666222" cy="586599"/>
          </a:xfrm>
          <a:prstGeom prst="rect">
            <a:avLst/>
          </a:prstGeom>
        </p:spPr>
      </p:pic>
      <p:sp>
        <p:nvSpPr>
          <p:cNvPr id="27" name="Stačiakampis 26"/>
          <p:cNvSpPr/>
          <p:nvPr/>
        </p:nvSpPr>
        <p:spPr>
          <a:xfrm>
            <a:off x="7055214" y="981266"/>
            <a:ext cx="2078247" cy="6058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Bildungszentrum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Telšiai</a:t>
            </a:r>
          </a:p>
        </p:txBody>
      </p:sp>
    </p:spTree>
    <p:extLst>
      <p:ext uri="{BB962C8B-B14F-4D97-AF65-F5344CB8AC3E}">
        <p14:creationId xmlns:p14="http://schemas.microsoft.com/office/powerpoint/2010/main" val="23102757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pic>
        <p:nvPicPr>
          <p:cNvPr id="6" name="Paveikslėlis 5" descr="C:\Users\Nijole\Desktop\PROJEKTAI\OPLICO_2018\logo\17 priedas. Logotipas_EU veliava_funde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14" y="341376"/>
            <a:ext cx="1750606" cy="39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27" y="295276"/>
            <a:ext cx="939972" cy="442340"/>
          </a:xfrm>
          <a:prstGeom prst="rect">
            <a:avLst/>
          </a:prstGeom>
        </p:spPr>
      </p:pic>
      <p:sp>
        <p:nvSpPr>
          <p:cNvPr id="9" name="Stačiakampis 8"/>
          <p:cNvSpPr/>
          <p:nvPr/>
        </p:nvSpPr>
        <p:spPr>
          <a:xfrm>
            <a:off x="484632" y="1508760"/>
            <a:ext cx="10753344" cy="5399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Mobilumo programoje dalyvauja </a:t>
            </a:r>
            <a:r>
              <a:rPr lang="lt-LT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suaugusiųjų mokytojų iš 11 </a:t>
            </a:r>
            <a:r>
              <a:rPr lang="lt-LT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konsorciumo </a:t>
            </a:r>
            <a:r>
              <a:rPr lang="lt-LT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narių.</a:t>
            </a:r>
            <a:endParaRPr lang="lt-LT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lt-LT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</a:t>
            </a:r>
            <a:r>
              <a:rPr lang="lt-LT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Erwachsenenausbilder</a:t>
            </a:r>
            <a:r>
              <a:rPr lang="lt-LT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aus Bezirk Telšiai und Raseiniai, </a:t>
            </a:r>
            <a:endParaRPr lang="de-DE" sz="28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lt-LT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 11 </a:t>
            </a:r>
            <a:r>
              <a:rPr lang="lt-LT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Konsortiumsmitglieder</a:t>
            </a:r>
            <a:r>
              <a:rPr lang="lt-LT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vertreten</a:t>
            </a:r>
            <a:r>
              <a:rPr lang="lt-LT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lt-LT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nehmen</a:t>
            </a:r>
            <a:r>
              <a:rPr lang="lt-LT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 </a:t>
            </a:r>
            <a:r>
              <a:rPr lang="lt-LT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Projekt</a:t>
            </a:r>
            <a:r>
              <a:rPr lang="lt-LT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teil</a:t>
            </a:r>
            <a:r>
              <a:rPr lang="lt-LT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lt-LT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de-DE" sz="28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Mobilumo</a:t>
            </a:r>
            <a:r>
              <a:rPr lang="de-DE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programa</a:t>
            </a:r>
            <a:r>
              <a:rPr lang="de-DE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2019 m. </a:t>
            </a:r>
            <a:r>
              <a:rPr lang="de-DE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spalio</a:t>
            </a:r>
            <a:r>
              <a:rPr lang="de-DE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 – 18 </a:t>
            </a:r>
            <a:r>
              <a:rPr lang="de-DE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dienomis</a:t>
            </a:r>
            <a:r>
              <a:rPr lang="de-DE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24 </a:t>
            </a:r>
            <a:r>
              <a:rPr lang="de-DE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ak.val</a:t>
            </a:r>
            <a:r>
              <a:rPr lang="de-DE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de-DE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Workshop </a:t>
            </a:r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de-DE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Weiterbildung </a:t>
            </a:r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Deutschland" </a:t>
            </a:r>
            <a:r>
              <a:rPr lang="de-DE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findet </a:t>
            </a:r>
            <a:endParaRPr lang="lt-LT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15</a:t>
            </a:r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- 18. Oktober </a:t>
            </a:r>
            <a:r>
              <a:rPr lang="de-DE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statt.</a:t>
            </a:r>
            <a:endParaRPr lang="lt-LT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de-DE" sz="28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lt-LT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lt-L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2563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596036" y="6333970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319" y="2352284"/>
            <a:ext cx="7549369" cy="4116818"/>
          </a:xfrm>
          <a:prstGeom prst="rect">
            <a:avLst/>
          </a:prstGeom>
        </p:spPr>
      </p:pic>
      <p:pic>
        <p:nvPicPr>
          <p:cNvPr id="5" name="Paveikslėlis 4" descr="C:\Users\Nijole\Desktop\PROJEKTAI\OPLICO_2018\logo\17 priedas. Logotipas_EU veliava_funde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14" y="341376"/>
            <a:ext cx="1750606" cy="39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27" y="295276"/>
            <a:ext cx="939972" cy="442340"/>
          </a:xfrm>
          <a:prstGeom prst="rect">
            <a:avLst/>
          </a:prstGeom>
        </p:spPr>
      </p:pic>
      <p:sp>
        <p:nvSpPr>
          <p:cNvPr id="8" name="Stačiakampis 7"/>
          <p:cNvSpPr/>
          <p:nvPr/>
        </p:nvSpPr>
        <p:spPr>
          <a:xfrm>
            <a:off x="685800" y="204233"/>
            <a:ext cx="10033752" cy="2002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lt-LT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Projekto </a:t>
            </a:r>
            <a:r>
              <a:rPr lang="lt-L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partneris – </a:t>
            </a:r>
            <a:r>
              <a:rPr lang="lt-LT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Ibbenbiureno</a:t>
            </a:r>
            <a:r>
              <a:rPr lang="lt-L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Liaudies aukštoji </a:t>
            </a:r>
            <a:r>
              <a:rPr lang="lt-L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mokykla</a:t>
            </a:r>
            <a:r>
              <a:rPr lang="de-DE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lt-LT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Šteinfurto</a:t>
            </a:r>
            <a:r>
              <a:rPr lang="lt-L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apskritis, Šiaurės Reino Vestfalijos žemė</a:t>
            </a:r>
            <a:endParaRPr lang="lt-LT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lt-LT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Projektpartner</a:t>
            </a:r>
            <a:r>
              <a:rPr lang="lt-LT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lt-LT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Volkshochschule</a:t>
            </a:r>
            <a:r>
              <a:rPr lang="lt-LT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Ibbenb</a:t>
            </a:r>
            <a:r>
              <a:rPr lang="de-DE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üren</a:t>
            </a:r>
            <a:endParaRPr lang="lt-LT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/Kreis Steinfurt/ Nord-Rhein </a:t>
            </a:r>
            <a:r>
              <a:rPr lang="de-DE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estfalien</a:t>
            </a:r>
            <a:endParaRPr lang="de-DE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20" y="2206576"/>
            <a:ext cx="3029934" cy="440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2890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Tiesioji jungtis 11"/>
          <p:cNvCxnSpPr/>
          <p:nvPr/>
        </p:nvCxnSpPr>
        <p:spPr>
          <a:xfrm>
            <a:off x="7268547" y="4376057"/>
            <a:ext cx="186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3 linijinis paaiškinimas 20"/>
          <p:cNvSpPr/>
          <p:nvPr/>
        </p:nvSpPr>
        <p:spPr>
          <a:xfrm rot="10800000" flipH="1" flipV="1">
            <a:off x="649224" y="984867"/>
            <a:ext cx="3888525" cy="1250974"/>
          </a:xfrm>
          <a:prstGeom prst="borderCallout3">
            <a:avLst>
              <a:gd name="adj1" fmla="val 106546"/>
              <a:gd name="adj2" fmla="val 63444"/>
              <a:gd name="adj3" fmla="val 155482"/>
              <a:gd name="adj4" fmla="val 113090"/>
              <a:gd name="adj5" fmla="val 228797"/>
              <a:gd name="adj6" fmla="val 31005"/>
              <a:gd name="adj7" fmla="val 394626"/>
              <a:gd name="adj8" fmla="val 10864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Projekto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tikslai</a:t>
            </a:r>
          </a:p>
          <a:p>
            <a:pPr algn="ctr"/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Ziele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Projektes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Stačiakampis 24"/>
          <p:cNvSpPr/>
          <p:nvPr/>
        </p:nvSpPr>
        <p:spPr>
          <a:xfrm>
            <a:off x="4884950" y="3779079"/>
            <a:ext cx="691249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Lernen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kennen</a:t>
            </a:r>
            <a:r>
              <a:rPr lang="lt-LT" altLang="lt-LT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altLang="lt-LT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de-DE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lt-LT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bewährte Praxis deutscher 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Einrichtungen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die 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Erwachsenenbildung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anbieten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lt-LT" altLang="lt-LT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altLang="lt-LT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hre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Organisation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sformen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lt-LT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von nicht formalen Aktivitäten in der 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Erwachsenenbildung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Arial Unicode MS" panose="020B0604020202020204" pitchFamily="34" charset="-128"/>
              </a:rPr>
              <a:t>.</a:t>
            </a:r>
            <a:r>
              <a:rPr lang="de-DE" altLang="lt-LT" sz="1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de-DE" altLang="lt-LT" sz="4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lt-LT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lt-LT" sz="2000" b="1" dirty="0">
              <a:latin typeface="Century Gothic" panose="020B0502020202020204" pitchFamily="34" charset="0"/>
            </a:endParaRPr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9618090" y="6276276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pic>
        <p:nvPicPr>
          <p:cNvPr id="13" name="Paveikslėlis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332" y="249556"/>
            <a:ext cx="939972" cy="442340"/>
          </a:xfrm>
          <a:prstGeom prst="rect">
            <a:avLst/>
          </a:prstGeom>
        </p:spPr>
      </p:pic>
      <p:pic>
        <p:nvPicPr>
          <p:cNvPr id="14" name="Paveikslėlis 13" descr="C:\Users\Nijole\Desktop\PROJEKTAI\OPLICO_2018\logo\17 priedas. Logotipas_EU veliava_funde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02" y="272606"/>
            <a:ext cx="1750606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tačiakampis 3"/>
          <p:cNvSpPr/>
          <p:nvPr/>
        </p:nvSpPr>
        <p:spPr>
          <a:xfrm>
            <a:off x="5701442" y="185637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Supažindinti konsorciumo narius su Vokietijos suaugusiųjų švietimą vykdančių institucijų gerąja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patirtimi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organizuojant suaugusiųjų neformaliojo ugdymo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veiklas.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3756389"/>
      </p:ext>
    </p:extLst>
  </p:cSld>
  <p:clrMapOvr>
    <a:masterClrMapping/>
  </p:clrMapOvr>
  <p:transition advTm="3086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Tiesioji jungtis 11"/>
          <p:cNvCxnSpPr/>
          <p:nvPr/>
        </p:nvCxnSpPr>
        <p:spPr>
          <a:xfrm>
            <a:off x="7268547" y="4376057"/>
            <a:ext cx="186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3 linijinis paaiškinimas 20"/>
          <p:cNvSpPr/>
          <p:nvPr/>
        </p:nvSpPr>
        <p:spPr>
          <a:xfrm rot="10800000" flipH="1" flipV="1">
            <a:off x="649224" y="984867"/>
            <a:ext cx="3888525" cy="1250974"/>
          </a:xfrm>
          <a:prstGeom prst="borderCallout3">
            <a:avLst>
              <a:gd name="adj1" fmla="val 106546"/>
              <a:gd name="adj2" fmla="val 63444"/>
              <a:gd name="adj3" fmla="val 155482"/>
              <a:gd name="adj4" fmla="val 113090"/>
              <a:gd name="adj5" fmla="val 228797"/>
              <a:gd name="adj6" fmla="val 31005"/>
              <a:gd name="adj7" fmla="val 394626"/>
              <a:gd name="adj8" fmla="val 10864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Projekto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tikslai</a:t>
            </a:r>
          </a:p>
          <a:p>
            <a:pPr algn="ctr"/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Ziele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Projektes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Stačiakampis 24"/>
          <p:cNvSpPr/>
          <p:nvPr/>
        </p:nvSpPr>
        <p:spPr>
          <a:xfrm>
            <a:off x="5257800" y="3977640"/>
            <a:ext cx="6665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lt-LT" altLang="lt-LT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Schaff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lt-LT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Voraussetzungen für effektive und innovative Dienstleistungen für 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de-DE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rwachsene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lt-LT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Lernende in lokalen Gemeinschaften 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Litauen</a:t>
            </a:r>
            <a:r>
              <a:rPr lang="lt-LT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altLang="lt-LT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lt-LT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lt-LT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9618090" y="6276276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pic>
        <p:nvPicPr>
          <p:cNvPr id="13" name="Paveikslėlis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332" y="249556"/>
            <a:ext cx="939972" cy="442340"/>
          </a:xfrm>
          <a:prstGeom prst="rect">
            <a:avLst/>
          </a:prstGeom>
        </p:spPr>
      </p:pic>
      <p:pic>
        <p:nvPicPr>
          <p:cNvPr id="14" name="Paveikslėlis 13" descr="C:\Users\Nijole\Desktop\PROJEKTAI\OPLICO_2018\logo\17 priedas. Logotipas_EU veliava_funde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02" y="272606"/>
            <a:ext cx="1750606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tačiakampis 3"/>
          <p:cNvSpPr/>
          <p:nvPr/>
        </p:nvSpPr>
        <p:spPr>
          <a:xfrm>
            <a:off x="5701442" y="2383506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Sukurti prielaidas teikti veiksmingas ir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inovatyvias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paslaugas suaugusiesiems besimokantiesiems vietinėse bendruomenėse Lietuvoje.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2732961"/>
      </p:ext>
    </p:extLst>
  </p:cSld>
  <p:clrMapOvr>
    <a:masterClrMapping/>
  </p:clrMapOvr>
  <p:transition advTm="3086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Tiesioji jungtis 11"/>
          <p:cNvCxnSpPr/>
          <p:nvPr/>
        </p:nvCxnSpPr>
        <p:spPr>
          <a:xfrm>
            <a:off x="7268547" y="4376057"/>
            <a:ext cx="186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3 linijinis paaiškinimas 20"/>
          <p:cNvSpPr/>
          <p:nvPr/>
        </p:nvSpPr>
        <p:spPr>
          <a:xfrm rot="10800000" flipH="1" flipV="1">
            <a:off x="649224" y="984867"/>
            <a:ext cx="3888525" cy="1250974"/>
          </a:xfrm>
          <a:prstGeom prst="borderCallout3">
            <a:avLst>
              <a:gd name="adj1" fmla="val 106546"/>
              <a:gd name="adj2" fmla="val 63444"/>
              <a:gd name="adj3" fmla="val 155482"/>
              <a:gd name="adj4" fmla="val 113090"/>
              <a:gd name="adj5" fmla="val 228797"/>
              <a:gd name="adj6" fmla="val 31005"/>
              <a:gd name="adj7" fmla="val 394626"/>
              <a:gd name="adj8" fmla="val 10864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Projekto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tikslai</a:t>
            </a:r>
          </a:p>
          <a:p>
            <a:pPr algn="ctr"/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Ziele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Projektes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Stačiakampis 24"/>
          <p:cNvSpPr/>
          <p:nvPr/>
        </p:nvSpPr>
        <p:spPr>
          <a:xfrm>
            <a:off x="5303520" y="4005072"/>
            <a:ext cx="6665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lt-LT" altLang="lt-LT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Entwickeln und </a:t>
            </a:r>
            <a:r>
              <a:rPr lang="de-DE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fö</a:t>
            </a:r>
            <a:r>
              <a:rPr lang="lt-LT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rdern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die </a:t>
            </a:r>
            <a:r>
              <a:rPr lang="de-DE" alt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Schlüsselkomptenzen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der Erwachsenenbildung am </a:t>
            </a:r>
            <a:r>
              <a:rPr lang="de-DE" altLang="lt-LT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de-DE" alt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eispiel deutscher Einrichtungen. </a:t>
            </a:r>
            <a:endParaRPr lang="de-DE" altLang="lt-LT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t-LT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9618090" y="6276276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pic>
        <p:nvPicPr>
          <p:cNvPr id="13" name="Paveikslėlis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332" y="249556"/>
            <a:ext cx="939972" cy="442340"/>
          </a:xfrm>
          <a:prstGeom prst="rect">
            <a:avLst/>
          </a:prstGeom>
        </p:spPr>
      </p:pic>
      <p:pic>
        <p:nvPicPr>
          <p:cNvPr id="14" name="Paveikslėlis 13" descr="C:\Users\Nijole\Desktop\PROJEKTAI\OPLICO_2018\logo\17 priedas. Logotipas_EU veliava_funde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02" y="272606"/>
            <a:ext cx="1750606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tačiakampis 3"/>
          <p:cNvSpPr/>
          <p:nvPr/>
        </p:nvSpPr>
        <p:spPr>
          <a:xfrm>
            <a:off x="5701442" y="2383506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Tobulinti bendruosius suaugusiųjų švietėjų gebėjimus: bendradarbiauti, dalintis įgyta patirtimi, inicijuoti pokyčius, tobulinti užsienio kalbos žinias.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5023813"/>
      </p:ext>
    </p:extLst>
  </p:cSld>
  <p:clrMapOvr>
    <a:masterClrMapping/>
  </p:clrMapOvr>
  <p:transition advTm="3086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276458" y="6273399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pic>
        <p:nvPicPr>
          <p:cNvPr id="6" name="Paveikslėlis 5" descr="C:\Users\Nijole\Desktop\PROJEKTAI\OPLICO_2018\logo\17 priedas. Logotipas_EU veliava_funde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13" y="295276"/>
            <a:ext cx="1750606" cy="39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26" y="249176"/>
            <a:ext cx="939972" cy="442340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2103119" y="905256"/>
            <a:ext cx="9214593" cy="6085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 </a:t>
            </a:r>
            <a:r>
              <a:rPr lang="de-DE" sz="2000" b="1" u="sng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Mobiltätsprogramm</a:t>
            </a:r>
            <a:r>
              <a:rPr lang="de-DE" sz="20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umfasst 24 </a:t>
            </a:r>
            <a:r>
              <a:rPr lang="de-DE" sz="2000" b="1" u="sng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Unterrichststunden</a:t>
            </a:r>
            <a:r>
              <a:rPr lang="de-DE" sz="20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de-DE" sz="2000" b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Vorlesung zur Weiterbildung der Erwachsenen </a:t>
            </a: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Deutschland.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Besuch des Familienbildungszentrums in Ibbenbüren. </a:t>
            </a:r>
            <a:endParaRPr lang="de-DE" sz="19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Besuch </a:t>
            </a: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öffentlichen Bibliothek in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Ibbenbüren.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Besuch der Einrichtung 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Lernförderung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Ibbenbüren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9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Diskussionsforum </a:t>
            </a: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zu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Workshops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de-DE" sz="19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hemen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 der VHS Ibbenbüren: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Integrationskurse</a:t>
            </a:r>
            <a:r>
              <a:rPr lang="lt-LT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Grundbildung und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Alphabetisierung</a:t>
            </a:r>
            <a:r>
              <a:rPr lang="lt-LT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Berufliche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Weiterbildung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Menschen &amp;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Gesellschaft</a:t>
            </a:r>
            <a:r>
              <a:rPr lang="lt-LT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Gesundheit und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Ernährung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Zusammenarbeit </a:t>
            </a: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 den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Sozialpartnern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Schulung </a:t>
            </a: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nach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Bedarf</a:t>
            </a:r>
            <a:r>
              <a:rPr lang="lt-LT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sz="19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Bildungsberatun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g.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Qualitätsmanagement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Besuch des Städtischen Jugendkulturzentrums (JCC) </a:t>
            </a:r>
            <a:r>
              <a:rPr lang="lt-LT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Scheune</a:t>
            </a:r>
            <a:r>
              <a:rPr lang="lt-LT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de-DE" sz="1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1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Besuch der Musikschule.</a:t>
            </a:r>
            <a:endParaRPr lang="lt-LT" sz="1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lt-LT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6135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443992" y="6379690"/>
            <a:ext cx="1343706" cy="365125"/>
          </a:xfrm>
        </p:spPr>
        <p:txBody>
          <a:bodyPr/>
          <a:lstStyle/>
          <a:p>
            <a:r>
              <a:rPr lang="lt-LT" dirty="0" smtClean="0"/>
              <a:t>2019.09.20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52513" y="986792"/>
            <a:ext cx="501501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NAUDA ir TĘSTINUMAS</a:t>
            </a:r>
          </a:p>
          <a:p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Dalyvaudami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mobilumo programoje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Vokietijoje:</a:t>
            </a:r>
            <a:endParaRPr lang="de-DE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konsorciumo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nariai pasisems europinės patirties, </a:t>
            </a: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patobulins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savo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andragogines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kompetencijas, </a:t>
            </a: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suteiks postūmį veikti kartu ir sukurti kokybišką Telšių ir Raseinių rajonų neformaliojo suaugusiųjų švietimo strateginius planus 2020-2022, atitinkančius suaugusiųjų gyventojų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poreikius;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Veikimas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drauge, tikėtina, prisidės prie rajono suaugusių gyventojų motyvacijos mokytis didinimo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 descr="C:\Users\Nijole\Desktop\PROJEKTAI\OPLICO_2018\logo\17 priedas. Logotipas_EU veliava_funde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13" y="272226"/>
            <a:ext cx="1750606" cy="39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26" y="198314"/>
            <a:ext cx="939972" cy="442340"/>
          </a:xfrm>
          <a:prstGeom prst="rect">
            <a:avLst/>
          </a:prstGeom>
        </p:spPr>
      </p:pic>
      <p:sp>
        <p:nvSpPr>
          <p:cNvPr id="8" name="Stačiakampis 7"/>
          <p:cNvSpPr/>
          <p:nvPr/>
        </p:nvSpPr>
        <p:spPr>
          <a:xfrm>
            <a:off x="5892194" y="470346"/>
            <a:ext cx="5221224" cy="6744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de-DE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VORTEILE 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 KONTINUITÄT</a:t>
            </a:r>
            <a:endParaRPr lang="lt-LT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 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Teilnahme </a:t>
            </a: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Mobilitätsprogramm in Deutschland</a:t>
            </a: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lt-LT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Mitglieder 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 Konsortiums werden </a:t>
            </a:r>
            <a:r>
              <a:rPr 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europäische Erfahrung </a:t>
            </a:r>
            <a:r>
              <a:rPr lang="lt-LT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sammeln</a:t>
            </a: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lt-LT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ihre </a:t>
            </a:r>
            <a:r>
              <a:rPr lang="de-DE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andragogischen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Kompetenzen verbessern,</a:t>
            </a:r>
            <a:endParaRPr lang="lt-LT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wird den Anstoß geben, zusammenzuarbeiten und </a:t>
            </a: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strategische 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Pläne für die nichtformale Erwachsenenbildung in den Bezirken Telšiai und </a:t>
            </a:r>
            <a:r>
              <a:rPr lang="de-DE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Raseiniai</a:t>
            </a:r>
            <a:r>
              <a:rPr lang="lt-LT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de-DE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ür</a:t>
            </a: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2020-2022 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zu entwickeln, um den Bedürfnissen der </a:t>
            </a: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Erwachsenen gerecht 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zu werden;</a:t>
            </a:r>
            <a:endParaRPr lang="lt-LT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Die Zusammenarbeit wird </a:t>
            </a:r>
            <a:r>
              <a:rPr lang="de-DE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dazu 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beitragen, die Motivation der Erwachsenen in diesem Bereich zu steigern.</a:t>
            </a:r>
            <a:endParaRPr lang="lt-LT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lt-LT" sz="2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7206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10175873" y="6251674"/>
            <a:ext cx="1343706" cy="365125"/>
          </a:xfrm>
        </p:spPr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26" y="143450"/>
            <a:ext cx="939972" cy="442340"/>
          </a:xfrm>
          <a:prstGeom prst="rect">
            <a:avLst/>
          </a:prstGeom>
        </p:spPr>
      </p:pic>
      <p:pic>
        <p:nvPicPr>
          <p:cNvPr id="6" name="Paveikslėlis 5" descr="C:\Users\Nijole\Desktop\PROJEKTAI\OPLICO_2018\logo\17 priedas. Logotipas_EU veliava_funde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13" y="272226"/>
            <a:ext cx="1750606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tačiakampis 6"/>
          <p:cNvSpPr/>
          <p:nvPr/>
        </p:nvSpPr>
        <p:spPr>
          <a:xfrm>
            <a:off x="502920" y="1307592"/>
            <a:ext cx="10460736" cy="5295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lt-LT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Ilgametė partnerystė tarp valstybių, miestų, bendruomenių, žmonių visada duoda gerų rezultatų visose srityse – pradedant politika, verslu, sportu, muzika ir baigiant </a:t>
            </a:r>
            <a:r>
              <a:rPr lang="lt-LT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savanoryste</a:t>
            </a:r>
            <a:r>
              <a:rPr lang="lt-LT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 klubų veiklą ar suaugusiųjų švietimu.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lt-LT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Ypač džiaugiamės susitikimais su bendruomenės nariais. Tuo būdu, labiau pažįstame ir labiau suprantame vieni kitus. Ir kiekvieną kartą patiriame abipusę naudą.</a:t>
            </a:r>
            <a:endParaRPr lang="de-DE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lt-LT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lt-LT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Dank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langjährigen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Partnerschaft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gibt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immer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mehr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Kontakte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verschiedenen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Bereichen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angefangen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Politik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Unternehmen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bis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zum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Sport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Musik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Vereinen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und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Erwachsenenbildung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sz="20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de-DE" sz="20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Besonders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freuen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über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die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Begegnungen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Menschen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Dadurch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lernen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einander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besser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kennen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und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einander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besser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verstehen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sz="20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Jedes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kann man erleben,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dass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beide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Seiten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dadurch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viel</a:t>
            </a:r>
            <a:r>
              <a:rPr lang="lt-LT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gew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sz="2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nnen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können</a:t>
            </a:r>
            <a:r>
              <a:rPr lang="lt-LT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de-DE" sz="20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de-DE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de-DE" sz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lt-L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05613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pic>
        <p:nvPicPr>
          <p:cNvPr id="4" name="Paveikslėlis 3" descr="C:\Users\Nijole\Desktop\PROJEKTAI\OPLICO_2018\logo\17 priedas. Logotipas_EU veliava_funde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13" y="272226"/>
            <a:ext cx="1750606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tačiakampis 4"/>
          <p:cNvSpPr/>
          <p:nvPr/>
        </p:nvSpPr>
        <p:spPr>
          <a:xfrm>
            <a:off x="1207008" y="1271017"/>
            <a:ext cx="9866375" cy="560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Wir</a:t>
            </a:r>
            <a:r>
              <a:rPr lang="lt-LT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wollen</a:t>
            </a:r>
            <a:r>
              <a:rPr lang="lt-LT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uns</a:t>
            </a:r>
            <a:r>
              <a:rPr lang="lt-LT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</a:t>
            </a:r>
            <a:r>
              <a:rPr lang="lt-LT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unseren</a:t>
            </a:r>
            <a:r>
              <a:rPr lang="lt-LT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Partnern</a:t>
            </a:r>
            <a:r>
              <a:rPr lang="lt-LT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eine</a:t>
            </a:r>
            <a:r>
              <a:rPr lang="lt-LT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große</a:t>
            </a:r>
            <a:r>
              <a:rPr lang="lt-LT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Freude</a:t>
            </a:r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lt-LT" sz="32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viel</a:t>
            </a:r>
            <a:r>
              <a:rPr lang="lt-LT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</a:t>
            </a:r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ß </a:t>
            </a:r>
            <a:r>
              <a:rPr lang="lt-LT" sz="32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sowie</a:t>
            </a:r>
            <a:r>
              <a:rPr lang="de-DE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Erfolg bei der Zusammenarbeit wünschen, damit das Lernen uns lebenswerte Zukunft garantiert. </a:t>
            </a:r>
            <a:endParaRPr lang="de-DE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3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de-DE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Visiems</a:t>
            </a:r>
            <a:r>
              <a:rPr lang="lt-LT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mums ir partneriams </a:t>
            </a:r>
            <a:r>
              <a:rPr lang="de-DE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norime</a:t>
            </a:r>
            <a:r>
              <a:rPr lang="de-DE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palink</a:t>
            </a:r>
            <a:r>
              <a:rPr lang="lt-LT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ėti</a:t>
            </a:r>
            <a:r>
              <a:rPr lang="lt-LT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bendradarbiaujant patirti daug džiaugsmo, malonumo ir sėkmės siekiant bendro tikslo – kad mokymas(</a:t>
            </a:r>
            <a:r>
              <a:rPr lang="lt-LT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lt-LT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garantuotų mums orią ateitį.</a:t>
            </a:r>
            <a:endParaRPr lang="de-DE" sz="3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726" y="143450"/>
            <a:ext cx="939972" cy="44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61209"/>
      </p:ext>
    </p:extLst>
  </p:cSld>
  <p:clrMapOvr>
    <a:masterClrMapping/>
  </p:clrMapOvr>
  <p:transition advTm="6844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2019.09.20</a:t>
            </a:r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 smtClean="0"/>
              <a:t>Telšių švietimo centras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2487168" y="1399032"/>
            <a:ext cx="6656832" cy="2277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Ačiū už dėmesį.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de-DE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32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Vielen</a:t>
            </a:r>
            <a:r>
              <a:rPr lang="lt-LT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Dank</a:t>
            </a:r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für</a:t>
            </a:r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Ihre</a:t>
            </a:r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Aufmerksamkeit</a:t>
            </a:r>
            <a:r>
              <a:rPr lang="lt-LT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lt-L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866897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3.8|3.9|9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3.8|3.9|9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3.8|3.9|9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to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itato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to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Citatos</Template>
  <TotalTime>1735</TotalTime>
  <Words>976</Words>
  <Application>Microsoft Office PowerPoint</Application>
  <PresentationFormat>Plačiaekranė</PresentationFormat>
  <Paragraphs>200</Paragraphs>
  <Slides>20</Slides>
  <Notes>0</Notes>
  <HiddenSlides>0</HiddenSlides>
  <MMClips>0</MMClips>
  <ScaleCrop>false</ScaleCrop>
  <HeadingPairs>
    <vt:vector size="8" baseType="variant">
      <vt:variant>
        <vt:lpstr>Naudojami šriftai</vt:lpstr>
      </vt:variant>
      <vt:variant>
        <vt:i4>9</vt:i4>
      </vt:variant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31" baseType="lpstr">
      <vt:lpstr>Arial Unicode MS</vt:lpstr>
      <vt:lpstr>Arial</vt:lpstr>
      <vt:lpstr>Calibri</vt:lpstr>
      <vt:lpstr>Century Gothic</vt:lpstr>
      <vt:lpstr>Helvetica Neue</vt:lpstr>
      <vt:lpstr>Tahoma</vt:lpstr>
      <vt:lpstr>Times New Roman</vt:lpstr>
      <vt:lpstr>Wingdings</vt:lpstr>
      <vt:lpstr>Wingdings 2</vt:lpstr>
      <vt:lpstr>Citatos</vt:lpstr>
      <vt:lpstr>CorelDraw.Graphic.17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Nijole</dc:creator>
  <cp:lastModifiedBy>Nijole</cp:lastModifiedBy>
  <cp:revision>150</cp:revision>
  <dcterms:created xsi:type="dcterms:W3CDTF">2019-04-10T13:26:49Z</dcterms:created>
  <dcterms:modified xsi:type="dcterms:W3CDTF">2019-12-06T07:23:15Z</dcterms:modified>
</cp:coreProperties>
</file>