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62" r:id="rId5"/>
    <p:sldId id="260" r:id="rId6"/>
    <p:sldId id="259" r:id="rId7"/>
    <p:sldId id="261" r:id="rId8"/>
    <p:sldId id="274" r:id="rId9"/>
    <p:sldId id="266" r:id="rId10"/>
    <p:sldId id="268" r:id="rId11"/>
    <p:sldId id="269" r:id="rId12"/>
    <p:sldId id="277" r:id="rId13"/>
    <p:sldId id="275" r:id="rId14"/>
    <p:sldId id="294" r:id="rId15"/>
    <p:sldId id="276" r:id="rId16"/>
    <p:sldId id="295" r:id="rId17"/>
    <p:sldId id="296" r:id="rId18"/>
    <p:sldId id="289" r:id="rId19"/>
    <p:sldId id="292" r:id="rId20"/>
    <p:sldId id="286" r:id="rId21"/>
    <p:sldId id="291" r:id="rId22"/>
    <p:sldId id="279" r:id="rId23"/>
    <p:sldId id="298" r:id="rId24"/>
    <p:sldId id="299" r:id="rId25"/>
    <p:sldId id="272" r:id="rId26"/>
    <p:sldId id="273" r:id="rId27"/>
    <p:sldId id="271" r:id="rId28"/>
    <p:sldId id="267" r:id="rId29"/>
    <p:sldId id="270" r:id="rId30"/>
    <p:sldId id="278" r:id="rId3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9FE8E-A323-4CDA-8825-174C1774DCE7}" type="datetimeFigureOut">
              <a:rPr lang="lt-LT" smtClean="0"/>
              <a:t>2020-09-30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1C6DC-64B3-40B8-8864-29E8E3558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475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F1DA949-1254-4603-8642-10F5AED20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9758BB7-71CE-4B9E-8B12-342CC82B7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32F0CFB-99C3-4695-9FEF-E4BB0B7C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EEA84-42D3-4E4E-BE88-F34BAAA75893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3DAF7B2-0CB2-401E-99EA-EC175760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4F50DFF-A0BE-4581-8602-5FAB8351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96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876353-8C52-4E3C-A9F3-6664FB355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F0CC0B7-F900-4F4C-907F-1012E0BE9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C5734C7-E543-4C27-A71D-7C7AD809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5636-1EE9-463B-850B-D1B0AF772673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3C3FC46-4FAD-4C83-8C38-33DCB9C4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180C8E6-DBDA-4720-9171-2E544ED2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352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44E5E55-4E1C-44DD-BD5A-2D26C7285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5BFEEDB-22A7-4D72-9EBB-73A71E1ED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CF6BA66-26A6-477B-91C2-4E539E59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1B46-B2E7-4270-B1A5-C70DEF700DDC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30E23E9-3071-4EB1-BF48-56DE0CE7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F51E92E-A390-4E66-B4E1-204D3014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799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60AB5C-02EF-4A96-828D-48EA6DB27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6D320B0-F477-4BC7-A461-75E0A88ED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49BE34B-A744-4462-BDE8-C0ECFAF85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8BB8F58-6007-4923-A8A6-4595AE60F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7283-6323-4CBF-939B-8CF9BDF2AD9E}" type="datetime1">
              <a:rPr lang="lt-LT" smtClean="0"/>
              <a:t>2020-09-30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7E15250-36CA-42B4-BB24-F1A5A5EA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29374599-8301-4CCA-B8A0-007025BC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707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1A9701-D2FC-4F2E-B7AA-924F4562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9EC5783-43C5-4FE1-B52C-E949BA1FF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8C0C8E9-F8CD-4C32-90EB-BCFBA5C5B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5EABF950-CDF6-4377-A7A1-FA80CFEBD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B36B1033-DFA6-4E6C-8648-9185F31395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731E0E62-19EE-42FF-AA41-89DC1E6F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0A402-5023-4531-AC30-39F18A2687BC}" type="datetime1">
              <a:rPr lang="lt-LT" smtClean="0"/>
              <a:t>2020-09-30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41AC6C77-460A-48A4-AA8B-A5E29705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D2D453DF-3403-48FD-AC12-B14B01BA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924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D8E4557-5361-47B1-959D-4B4FB8EA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90FA0A76-0852-4AD9-B817-808A32388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049D-D28A-427D-86AE-75A0D6B309E4}" type="datetime1">
              <a:rPr lang="lt-LT" smtClean="0"/>
              <a:t>2020-09-30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B164917-EF42-4F0A-A25A-A51F38CB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997D203-B7A1-4E85-A136-DA99EECD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725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88875B8-7D50-4B07-94E4-DA007A608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B9AD-79C4-4F97-A834-EEEBA262131C}" type="datetime1">
              <a:rPr lang="lt-LT" smtClean="0"/>
              <a:t>2020-09-30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564A9961-6667-4B40-9C3D-D7C29B9D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21AF78C-B196-45C3-BA12-737621D8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60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2F10944-FDE5-43BB-B892-CDE76FD6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791D8C9-4408-402D-81AE-3905DFC1F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A474B018-E562-42E5-97CB-CDCBAD22D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4B61426-FAFA-40A6-B612-DC4193B76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CE65-F911-492B-8901-70FFC57EEC14}" type="datetime1">
              <a:rPr lang="lt-LT" smtClean="0"/>
              <a:t>2020-09-30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4E79B63-2868-46A1-9855-B243D5E58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8B52CA-D35E-418C-A3FE-77752F01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753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E27225-04A2-4981-AF84-D769B8B6E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3EF647D8-A15A-473D-A30E-A6FFFD73A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1ADA672-EBD7-4E99-B43C-6B9586590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66E86E2-0A4F-4E58-93C7-C60F870F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5D47-254F-4253-AE31-91EF4D1CBB94}" type="datetime1">
              <a:rPr lang="lt-LT" smtClean="0"/>
              <a:t>2020-09-30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6DA29D9-0F0F-418D-9A63-554E8F4A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575F3404-D7CE-4300-AB8E-5C2C4DE8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258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B8C6BCF-0075-46F0-B6BB-A69E307B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BF3B732D-C439-4311-933C-85C1822E5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1943153-75A8-4194-B57E-2C49BE209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4D03C-AF01-491C-8F1F-FCCCC948416D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7CB52B5-020D-4F7F-88BC-27A3817B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32F5D28-E538-4B22-A63F-7DAADEB76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828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C40AFDB3-6755-4E7B-8D9D-BB55A39A7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403C338-5645-4FAF-BFD4-02BD1D6CE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9E047D3-A804-4FBA-987B-F0E15AB18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9B7E-5B52-4FF1-A5B7-08DEA0B2876C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1D60756-4755-452E-8FC3-6F487C44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1E0E665-6F13-46DF-AA60-06F8FE59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910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E8A3BD75-BD9D-44A9-91B9-98AAD9A54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EF1A5B99-0FC0-4CE4-B7CD-18078C0A2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AA41532-3D2A-48A8-B602-EB440321D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4ADC0-D3F7-453A-AA89-9B4F256C8A77}" type="datetime1">
              <a:rPr lang="lt-LT" smtClean="0"/>
              <a:t>2020-09-30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8CED62D-8FAE-48BD-BB51-5A18A78A6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/>
              <a:t>Telšių švietimo centras 2020-09-29</a:t>
            </a: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1595A87-57E9-43A1-AE0E-F3228D8CE4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B999-BDF8-4952-B582-6A1BB34F3B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146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18" Type="http://schemas.openxmlformats.org/officeDocument/2006/relationships/image" Target="../media/image17.jp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23" Type="http://schemas.openxmlformats.org/officeDocument/2006/relationships/image" Target="../media/image22.jp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telsiai.lt/index.php/2012-11-20-02-38-33/neformaliojo-suaugusiuju-svietimo-ir-testinio-mokymosi-programu-finansavimas" TargetMode="External"/><Relationship Id="rId2" Type="http://schemas.openxmlformats.org/officeDocument/2006/relationships/hyperlink" Target="https://www.sctelsiai.lt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.png"/><Relationship Id="rId4" Type="http://schemas.openxmlformats.org/officeDocument/2006/relationships/hyperlink" Target="http://www.telsiai.lt/go.php/Neformalusis%20suaugusi%C5%B3j%C5%B3%20%C5%A1vietimas508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risijungusi.lt/" TargetMode="External"/><Relationship Id="rId4" Type="http://schemas.openxmlformats.org/officeDocument/2006/relationships/hyperlink" Target="https://www.kpbiblioteka.lt/l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www.sctelsiai.lt/index.php/erasmus-digital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43.jpeg"/><Relationship Id="rId2" Type="http://schemas.openxmlformats.org/officeDocument/2006/relationships/image" Target="../media/image44.jpe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11" Type="http://schemas.openxmlformats.org/officeDocument/2006/relationships/image" Target="../media/image53.png"/><Relationship Id="rId5" Type="http://schemas.openxmlformats.org/officeDocument/2006/relationships/image" Target="../media/image45.png"/><Relationship Id="rId15" Type="http://schemas.openxmlformats.org/officeDocument/2006/relationships/image" Target="../media/image57.jpeg"/><Relationship Id="rId10" Type="http://schemas.openxmlformats.org/officeDocument/2006/relationships/image" Target="../media/image52.jpeg"/><Relationship Id="rId19" Type="http://schemas.openxmlformats.org/officeDocument/2006/relationships/image" Target="../media/image60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ssa.smm.lt/lt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D8374BA-A316-4997-80A1-5E7E4589E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2727" y="1349259"/>
            <a:ext cx="5385125" cy="2387600"/>
          </a:xfrm>
        </p:spPr>
        <p:txBody>
          <a:bodyPr>
            <a:normAutofit fontScale="90000"/>
          </a:bodyPr>
          <a:lstStyle/>
          <a:p>
            <a:br>
              <a:rPr lang="lt-LT" sz="4000" dirty="0">
                <a:latin typeface="+mn-lt"/>
              </a:rPr>
            </a:br>
            <a:r>
              <a:rPr lang="lt-LT" sz="3600" dirty="0">
                <a:latin typeface="+mn-lt"/>
              </a:rPr>
              <a:t>NEFORMALIOJO SUAUGUSIŲJŲ ŠVIETIMO IR TĘSTINIO MOKYMOSI VYKDYMAS TELŠIŲ RAJONO SAVIVALDYBĖJE </a:t>
            </a:r>
            <a:br>
              <a:rPr lang="lt-LT" sz="3600" dirty="0">
                <a:latin typeface="+mn-lt"/>
              </a:rPr>
            </a:br>
            <a:br>
              <a:rPr lang="lt-LT" sz="3600" dirty="0"/>
            </a:br>
            <a:endParaRPr lang="lt-LT" sz="3600" dirty="0">
              <a:latin typeface="+mn-lt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2825828-7E73-45E3-A0EC-34194E67D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23540"/>
            <a:ext cx="9144000" cy="1655762"/>
          </a:xfrm>
        </p:spPr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3CB5EAC-7CA2-4430-91BE-8BEB8C2A6EC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239" y="123973"/>
            <a:ext cx="690826" cy="67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aveikslėlis 4" descr="TelÅ¡iÅ³ Karolinos PraniauskaitÄs vieÅ¡oji biblioteka nuotrauka.">
            <a:extLst>
              <a:ext uri="{FF2B5EF4-FFF2-40B4-BE49-F238E27FC236}">
                <a16:creationId xmlns:a16="http://schemas.microsoft.com/office/drawing/2014/main" id="{8EC5F602-4B4E-44EC-B066-CD5EFF06200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549" y="3652236"/>
            <a:ext cx="690828" cy="64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FBC7F4A9-4BF8-4F94-87C8-F6BD5664791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44" y="3610262"/>
            <a:ext cx="886407" cy="64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618CC78C-9EB1-458C-BFC1-25A9EC01970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363" y="4422399"/>
            <a:ext cx="690827" cy="67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0B7372BB-EF4A-4452-9CF7-576DC76F59B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94" y="5037338"/>
            <a:ext cx="1451746" cy="88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3F06A449-EB69-438F-8DFE-DD553CC2354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796" y="5705235"/>
            <a:ext cx="523673" cy="46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aveikslėlis 10" descr="LOGO">
            <a:extLst>
              <a:ext uri="{FF2B5EF4-FFF2-40B4-BE49-F238E27FC236}">
                <a16:creationId xmlns:a16="http://schemas.microsoft.com/office/drawing/2014/main" id="{AC79D4AB-C4FC-46CB-AD3B-7116A9593618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25" y="5136608"/>
            <a:ext cx="523673" cy="467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245E8E5F-C4D7-46E7-A998-775AA16847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680" y="4702637"/>
            <a:ext cx="669403" cy="669403"/>
          </a:xfrm>
          <a:prstGeom prst="rect">
            <a:avLst/>
          </a:prstGeom>
        </p:spPr>
      </p:pic>
      <p:pic>
        <p:nvPicPr>
          <p:cNvPr id="1026" name="Paveikslėlis 1">
            <a:extLst>
              <a:ext uri="{FF2B5EF4-FFF2-40B4-BE49-F238E27FC236}">
                <a16:creationId xmlns:a16="http://schemas.microsoft.com/office/drawing/2014/main" id="{1FD17C36-E616-4B34-B992-58BC5688F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759" y="4632591"/>
            <a:ext cx="826873" cy="73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2EEFC6DD-F776-4081-9026-7CD491D3CF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84" y="4435062"/>
            <a:ext cx="625176" cy="625176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245C0202-4F5E-4924-8635-16815AF975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496" y="4702091"/>
            <a:ext cx="779167" cy="674649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A4087425-E680-48BE-BE2C-C6EFAC6172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872" y="6088666"/>
            <a:ext cx="888091" cy="264917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ED7B2F63-CAFE-4524-BF4A-1EB8D403C6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739" y="5298879"/>
            <a:ext cx="938267" cy="930479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AFC2D2C0-98DC-4DFA-9EE9-67DA7B0CA5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82" y="5715278"/>
            <a:ext cx="462539" cy="457529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BDF6A5C9-C438-4FF1-B58B-F41CE789FF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012" y="3792148"/>
            <a:ext cx="905011" cy="537691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96EA01A9-406F-4D07-9368-C6A51A32C68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505" y="3889064"/>
            <a:ext cx="905010" cy="638032"/>
          </a:xfrm>
          <a:prstGeom prst="rect">
            <a:avLst/>
          </a:prstGeom>
        </p:spPr>
      </p:pic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D727E029-4AAC-40C6-A524-2ADFD310754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870" y="5046321"/>
            <a:ext cx="473901" cy="473901"/>
          </a:xfrm>
          <a:prstGeom prst="rect">
            <a:avLst/>
          </a:prstGeom>
        </p:spPr>
      </p:pic>
      <p:pic>
        <p:nvPicPr>
          <p:cNvPr id="31" name="Paveikslėlis 30">
            <a:extLst>
              <a:ext uri="{FF2B5EF4-FFF2-40B4-BE49-F238E27FC236}">
                <a16:creationId xmlns:a16="http://schemas.microsoft.com/office/drawing/2014/main" id="{01584033-CC92-4063-B2F4-D7989DEE6C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407" y="4621655"/>
            <a:ext cx="930910" cy="424685"/>
          </a:xfrm>
          <a:prstGeom prst="rect">
            <a:avLst/>
          </a:prstGeom>
        </p:spPr>
      </p:pic>
      <p:pic>
        <p:nvPicPr>
          <p:cNvPr id="1025" name="Paveikslėlis 1024">
            <a:extLst>
              <a:ext uri="{FF2B5EF4-FFF2-40B4-BE49-F238E27FC236}">
                <a16:creationId xmlns:a16="http://schemas.microsoft.com/office/drawing/2014/main" id="{0DDBC907-7970-40AE-A8BC-2B0032D2833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482" y="4205810"/>
            <a:ext cx="696738" cy="282566"/>
          </a:xfrm>
          <a:prstGeom prst="rect">
            <a:avLst/>
          </a:prstGeom>
        </p:spPr>
      </p:pic>
      <p:pic>
        <p:nvPicPr>
          <p:cNvPr id="1028" name="Paveikslėlis 1027">
            <a:extLst>
              <a:ext uri="{FF2B5EF4-FFF2-40B4-BE49-F238E27FC236}">
                <a16:creationId xmlns:a16="http://schemas.microsoft.com/office/drawing/2014/main" id="{526330ED-3242-4FEF-A691-D29F3999995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165" y="5646318"/>
            <a:ext cx="559749" cy="559749"/>
          </a:xfrm>
          <a:prstGeom prst="rect">
            <a:avLst/>
          </a:prstGeom>
        </p:spPr>
      </p:pic>
      <p:pic>
        <p:nvPicPr>
          <p:cNvPr id="1030" name="Paveikslėlis 1029">
            <a:extLst>
              <a:ext uri="{FF2B5EF4-FFF2-40B4-BE49-F238E27FC236}">
                <a16:creationId xmlns:a16="http://schemas.microsoft.com/office/drawing/2014/main" id="{BC6DDA57-2354-4C57-A20C-48A78DEBE16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15" y="5851098"/>
            <a:ext cx="502485" cy="502485"/>
          </a:xfrm>
          <a:prstGeom prst="rect">
            <a:avLst/>
          </a:prstGeom>
        </p:spPr>
      </p:pic>
      <p:pic>
        <p:nvPicPr>
          <p:cNvPr id="1032" name="Paveikslėlis 1031">
            <a:extLst>
              <a:ext uri="{FF2B5EF4-FFF2-40B4-BE49-F238E27FC236}">
                <a16:creationId xmlns:a16="http://schemas.microsoft.com/office/drawing/2014/main" id="{0C40D018-0EDD-4486-B557-2C1339BE55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725" y="5431874"/>
            <a:ext cx="540889" cy="559748"/>
          </a:xfrm>
          <a:prstGeom prst="rect">
            <a:avLst/>
          </a:prstGeom>
        </p:spPr>
      </p:pic>
      <p:pic>
        <p:nvPicPr>
          <p:cNvPr id="1036" name="Paveikslėlis 1035">
            <a:extLst>
              <a:ext uri="{FF2B5EF4-FFF2-40B4-BE49-F238E27FC236}">
                <a16:creationId xmlns:a16="http://schemas.microsoft.com/office/drawing/2014/main" id="{12FD0DC7-1B4C-4B29-9362-E467895708C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47" y="4031345"/>
            <a:ext cx="439568" cy="439568"/>
          </a:xfrm>
          <a:prstGeom prst="rect">
            <a:avLst/>
          </a:prstGeom>
        </p:spPr>
      </p:pic>
      <p:pic>
        <p:nvPicPr>
          <p:cNvPr id="1038" name="Paveikslėlis 1037">
            <a:extLst>
              <a:ext uri="{FF2B5EF4-FFF2-40B4-BE49-F238E27FC236}">
                <a16:creationId xmlns:a16="http://schemas.microsoft.com/office/drawing/2014/main" id="{17E023FF-996E-419C-9903-B96456E9182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505" y="6022418"/>
            <a:ext cx="609601" cy="438913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CBF273E1-7067-4FCF-BF24-389A259B813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0" y="123973"/>
            <a:ext cx="2753465" cy="6736797"/>
          </a:xfrm>
          <a:prstGeom prst="rect">
            <a:avLst/>
          </a:prstGeom>
        </p:spPr>
      </p:pic>
      <p:sp>
        <p:nvSpPr>
          <p:cNvPr id="16" name="Poraštės vietos rezervavimo ženklas 15">
            <a:extLst>
              <a:ext uri="{FF2B5EF4-FFF2-40B4-BE49-F238E27FC236}">
                <a16:creationId xmlns:a16="http://schemas.microsoft.com/office/drawing/2014/main" id="{2DE90862-4A40-4CFB-8171-6D18126A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176" y="6221124"/>
            <a:ext cx="4114800" cy="365125"/>
          </a:xfrm>
        </p:spPr>
        <p:txBody>
          <a:bodyPr/>
          <a:lstStyle/>
          <a:p>
            <a:r>
              <a:rPr lang="lt-LT" dirty="0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266185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CA058E-9436-4EC1-AAA9-C96336CAC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13" y="264254"/>
            <a:ext cx="10515600" cy="1325563"/>
          </a:xfrm>
        </p:spPr>
        <p:txBody>
          <a:bodyPr>
            <a:normAutofit/>
          </a:bodyPr>
          <a:lstStyle/>
          <a:p>
            <a:r>
              <a:rPr lang="lt-LT" sz="3200" b="1" dirty="0"/>
              <a:t>Pasitarimo programa</a:t>
            </a:r>
            <a:r>
              <a:rPr lang="lt-LT" sz="4000" b="1" dirty="0"/>
              <a:t>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CEB9551-F37F-46A8-A0ED-A130D1C59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903059"/>
          </a:xfrm>
        </p:spPr>
        <p:txBody>
          <a:bodyPr>
            <a:normAutofit lnSpcReduction="10000"/>
          </a:bodyPr>
          <a:lstStyle/>
          <a:p>
            <a:r>
              <a:rPr lang="lt-LT" sz="2400" dirty="0"/>
              <a:t>Neformaliojo suaugusiųjų švietimo ir tęstinio mokymosi veiksmų plano įgyvendinimas Telšių r. savivaldybėje 2020-2022 m.</a:t>
            </a:r>
          </a:p>
          <a:p>
            <a:pPr marL="0" indent="0">
              <a:buNone/>
            </a:pPr>
            <a:endParaRPr lang="lt-LT" sz="2400" dirty="0"/>
          </a:p>
          <a:p>
            <a:r>
              <a:rPr lang="lt-LT" sz="2400" dirty="0"/>
              <a:t>2020 m. neformaliojo suaugusiųjų švietimo ir tęstinio mokymosi programų, finansuotų Telšių rajono savivaldybės lėšomis, vykdymas.</a:t>
            </a:r>
          </a:p>
          <a:p>
            <a:pPr marL="0" indent="0">
              <a:buNone/>
            </a:pPr>
            <a:endParaRPr lang="lt-LT" sz="2400" dirty="0"/>
          </a:p>
          <a:p>
            <a:r>
              <a:rPr lang="lt-LT" sz="2400" dirty="0"/>
              <a:t>Skaitmeninės technologijos suaugusiųjų švietime: iššūkiai ir galimybės.</a:t>
            </a:r>
          </a:p>
          <a:p>
            <a:pPr marL="0" indent="0">
              <a:buNone/>
            </a:pPr>
            <a:endParaRPr lang="lt-LT" sz="2400" dirty="0"/>
          </a:p>
          <a:p>
            <a:r>
              <a:rPr lang="lt-LT" sz="2400" dirty="0"/>
              <a:t>Nacionalinės 2020 metų suaugusiųjų mokymosi savaitės organizavimas Telšių rajone.</a:t>
            </a:r>
          </a:p>
          <a:p>
            <a:pPr marL="0" indent="0">
              <a:buNone/>
            </a:pPr>
            <a:endParaRPr lang="lt-LT" sz="2400" dirty="0"/>
          </a:p>
          <a:p>
            <a:r>
              <a:rPr lang="lt-LT" sz="2400" dirty="0"/>
              <a:t>Einamieji klausimai.</a:t>
            </a:r>
          </a:p>
          <a:p>
            <a:pPr marL="0" indent="0">
              <a:buNone/>
            </a:pPr>
            <a:endParaRPr lang="lt-LT" sz="2400" dirty="0"/>
          </a:p>
          <a:p>
            <a:endParaRPr lang="lt-LT" dirty="0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AA6F962-B53B-45F1-9BF9-098DE440A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107712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7D55BD5-CEF5-478C-A852-6BBF70C6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lt-LT" b="1" dirty="0"/>
            </a:br>
            <a:r>
              <a:rPr lang="lt-LT" sz="3600" b="1" dirty="0"/>
              <a:t>Neformaliojo suaugusiųjų švietimo ir tęstinio mokymosi veiksmų plano įgyvendinimas Telšių r. savivaldybėje 2020-2022 m.</a:t>
            </a:r>
            <a:br>
              <a:rPr lang="lt-LT" sz="3600" b="1" dirty="0"/>
            </a:br>
            <a:endParaRPr lang="lt-LT" sz="3600" b="1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E51EFA3-9020-4033-BFCD-358013461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05" y="1850079"/>
            <a:ext cx="10607180" cy="5165666"/>
          </a:xfrm>
        </p:spPr>
        <p:txBody>
          <a:bodyPr/>
          <a:lstStyle/>
          <a:p>
            <a:pPr marL="0" indent="0">
              <a:buNone/>
            </a:pPr>
            <a:endParaRPr lang="lt-LT" dirty="0">
              <a:hlinkClick r:id="rId2"/>
            </a:endParaRPr>
          </a:p>
          <a:p>
            <a:pPr marL="0" indent="0">
              <a:buNone/>
            </a:pPr>
            <a:endParaRPr lang="lt-LT" dirty="0">
              <a:hlinkClick r:id="rId2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dirty="0">
                <a:hlinkClick r:id="rId2"/>
              </a:rPr>
              <a:t>  https://www.sctelsiai.lt/index.php</a:t>
            </a:r>
            <a:endParaRPr lang="lt-LT" dirty="0"/>
          </a:p>
          <a:p>
            <a:pPr>
              <a:buFont typeface="Wingdings" panose="05000000000000000000" pitchFamily="2" charset="2"/>
              <a:buChar char="q"/>
            </a:pPr>
            <a:r>
              <a:rPr lang="lt-LT" dirty="0">
                <a:hlinkClick r:id="rId3"/>
              </a:rPr>
              <a:t>  https://www.sctelsiai.lt/index.php/2012-11-20-02-38-33/neformaliojo-suaugusiuju-svietimo-ir-testinio-mokymosi-programu-finansavimas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>
              <a:buFont typeface="Wingdings" panose="05000000000000000000" pitchFamily="2" charset="2"/>
              <a:buChar char="q"/>
            </a:pPr>
            <a:r>
              <a:rPr lang="lt-LT" dirty="0">
                <a:hlinkClick r:id="rId4"/>
              </a:rPr>
              <a:t>http://www.telsiai.lt/go.php/Neformalusis%20suaugusi%C5%B3j%C5%B3%20%C5%A1vietimas508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>
              <a:hlinkClick r:id="rId2"/>
            </a:endParaRPr>
          </a:p>
          <a:p>
            <a:pPr marL="0" indent="0">
              <a:buNone/>
            </a:pPr>
            <a:endParaRPr lang="lt-LT" dirty="0">
              <a:hlinkClick r:id="rId2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4286D-1903-4B15-9F59-8E76BEC41655}"/>
              </a:ext>
            </a:extLst>
          </p:cNvPr>
          <p:cNvSpPr txBox="1"/>
          <p:nvPr/>
        </p:nvSpPr>
        <p:spPr>
          <a:xfrm>
            <a:off x="838200" y="2240012"/>
            <a:ext cx="100500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>
              <a:hlinkClick r:id="rId3"/>
            </a:endParaRPr>
          </a:p>
          <a:p>
            <a:endParaRPr lang="lt-LT" dirty="0">
              <a:hlinkClick r:id="rId3"/>
            </a:endParaRPr>
          </a:p>
          <a:p>
            <a:endParaRPr lang="lt-LT" dirty="0">
              <a:hlinkClick r:id="rId3"/>
            </a:endParaRPr>
          </a:p>
          <a:p>
            <a:endParaRPr lang="lt-LT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E605A696-FE73-41AE-81CF-041D87F45D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05" y="1968724"/>
            <a:ext cx="839167" cy="7506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26C2934-6EE5-4D26-B4D1-6109E290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1026" name="Picture 2" descr="Telšių herbas">
            <a:extLst>
              <a:ext uri="{FF2B5EF4-FFF2-40B4-BE49-F238E27FC236}">
                <a16:creationId xmlns:a16="http://schemas.microsoft.com/office/drawing/2014/main" id="{4365EFDE-C8AD-470E-A2D7-F436EEB66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94668"/>
            <a:ext cx="5429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3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DDB8F8C-E89E-4E87-8776-B580C9C1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50336" cy="1325563"/>
          </a:xfrm>
        </p:spPr>
        <p:txBody>
          <a:bodyPr>
            <a:normAutofit/>
          </a:bodyPr>
          <a:lstStyle/>
          <a:p>
            <a:r>
              <a:rPr lang="lt-LT" sz="3200" b="1" dirty="0"/>
              <a:t>Ką turime, galime ir norime nuveikti dar šiais metais?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D82A73E-E081-4A29-9A6A-796152726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77" y="2141537"/>
            <a:ext cx="10515600" cy="4351338"/>
          </a:xfrm>
        </p:spPr>
        <p:txBody>
          <a:bodyPr/>
          <a:lstStyle/>
          <a:p>
            <a:r>
              <a:rPr lang="lt-LT" dirty="0"/>
              <a:t>Laiko, </a:t>
            </a:r>
            <a:r>
              <a:rPr lang="lt-LT" dirty="0" err="1"/>
              <a:t>materiaIieji</a:t>
            </a:r>
            <a:r>
              <a:rPr lang="lt-LT" dirty="0"/>
              <a:t> ir žmogiškieji ištekliai;</a:t>
            </a:r>
          </a:p>
          <a:p>
            <a:endParaRPr lang="lt-LT" dirty="0"/>
          </a:p>
          <a:p>
            <a:r>
              <a:rPr lang="lt-LT" dirty="0"/>
              <a:t>Informacinė bazė;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Bendradarbiavimo galimybės;</a:t>
            </a:r>
          </a:p>
          <a:p>
            <a:endParaRPr lang="lt-LT" dirty="0"/>
          </a:p>
          <a:p>
            <a:r>
              <a:rPr lang="lt-LT" dirty="0"/>
              <a:t>COVID-19;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A8B8427-84A2-4D10-A9BA-5C082FF0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398521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Lentelė 3">
            <a:extLst>
              <a:ext uri="{FF2B5EF4-FFF2-40B4-BE49-F238E27FC236}">
                <a16:creationId xmlns:a16="http://schemas.microsoft.com/office/drawing/2014/main" id="{CA952F96-F5FB-40F8-B655-2D5BE3BF8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956881"/>
              </p:ext>
            </p:extLst>
          </p:nvPr>
        </p:nvGraphicFramePr>
        <p:xfrm>
          <a:off x="1085317" y="880216"/>
          <a:ext cx="10170198" cy="58063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014">
                  <a:extLst>
                    <a:ext uri="{9D8B030D-6E8A-4147-A177-3AD203B41FA5}">
                      <a16:colId xmlns:a16="http://schemas.microsoft.com/office/drawing/2014/main" val="2832449646"/>
                    </a:ext>
                  </a:extLst>
                </a:gridCol>
                <a:gridCol w="2401842">
                  <a:extLst>
                    <a:ext uri="{9D8B030D-6E8A-4147-A177-3AD203B41FA5}">
                      <a16:colId xmlns:a16="http://schemas.microsoft.com/office/drawing/2014/main" val="1798112023"/>
                    </a:ext>
                  </a:extLst>
                </a:gridCol>
                <a:gridCol w="3365929">
                  <a:extLst>
                    <a:ext uri="{9D8B030D-6E8A-4147-A177-3AD203B41FA5}">
                      <a16:colId xmlns:a16="http://schemas.microsoft.com/office/drawing/2014/main" val="3739383905"/>
                    </a:ext>
                  </a:extLst>
                </a:gridCol>
                <a:gridCol w="1938722">
                  <a:extLst>
                    <a:ext uri="{9D8B030D-6E8A-4147-A177-3AD203B41FA5}">
                      <a16:colId xmlns:a16="http://schemas.microsoft.com/office/drawing/2014/main" val="2115390556"/>
                    </a:ext>
                  </a:extLst>
                </a:gridCol>
                <a:gridCol w="1074545">
                  <a:extLst>
                    <a:ext uri="{9D8B030D-6E8A-4147-A177-3AD203B41FA5}">
                      <a16:colId xmlns:a16="http://schemas.microsoft.com/office/drawing/2014/main" val="4018806365"/>
                    </a:ext>
                  </a:extLst>
                </a:gridCol>
                <a:gridCol w="1013146">
                  <a:extLst>
                    <a:ext uri="{9D8B030D-6E8A-4147-A177-3AD203B41FA5}">
                      <a16:colId xmlns:a16="http://schemas.microsoft.com/office/drawing/2014/main" val="254874493"/>
                    </a:ext>
                  </a:extLst>
                </a:gridCol>
              </a:tblGrid>
              <a:tr h="847879">
                <a:tc>
                  <a:txBody>
                    <a:bodyPr/>
                    <a:lstStyle/>
                    <a:p>
                      <a:pPr algn="ctr"/>
                      <a:r>
                        <a:rPr lang="lt-LT" sz="1400">
                          <a:effectLst/>
                        </a:rPr>
                        <a:t>Eil.</a:t>
                      </a:r>
                      <a:endParaRPr lang="lt-LT" sz="1200">
                        <a:effectLst/>
                      </a:endParaRPr>
                    </a:p>
                    <a:p>
                      <a:pPr algn="ctr"/>
                      <a:r>
                        <a:rPr lang="lt-LT" sz="1400">
                          <a:effectLst/>
                        </a:rPr>
                        <a:t>Nr.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>
                          <a:effectLst/>
                        </a:rPr>
                        <a:t>Paraiškos teikėjas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>
                          <a:effectLst/>
                        </a:rPr>
                        <a:t>Programos pavadinimas 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>
                          <a:effectLst/>
                        </a:rPr>
                        <a:t>Tikslinė grupė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>
                          <a:effectLst/>
                        </a:rPr>
                        <a:t>Dalyvių skaičius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>
                          <a:effectLst/>
                        </a:rPr>
                        <a:t>Val. skaičius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extLst>
                  <a:ext uri="{0D108BD9-81ED-4DB2-BD59-A6C34878D82A}">
                    <a16:rowId xmlns:a16="http://schemas.microsoft.com/office/drawing/2014/main" val="3905937122"/>
                  </a:ext>
                </a:extLst>
              </a:tr>
              <a:tr h="584619">
                <a:tc>
                  <a:txBody>
                    <a:bodyPr/>
                    <a:lstStyle/>
                    <a:p>
                      <a:r>
                        <a:rPr lang="lt-LT" sz="1100">
                          <a:effectLst/>
                        </a:rPr>
                        <a:t>1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b="0" dirty="0">
                          <a:effectLst/>
                        </a:rPr>
                        <a:t>VšĮ „Aukim</a:t>
                      </a:r>
                      <a:r>
                        <a:rPr lang="en-US" sz="1800" b="0" dirty="0">
                          <a:effectLst/>
                        </a:rPr>
                        <a:t>!“</a:t>
                      </a:r>
                      <a:endParaRPr lang="lt-LT" sz="1800" b="0" dirty="0">
                        <a:effectLst/>
                      </a:endParaRPr>
                    </a:p>
                    <a:p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dirty="0">
                          <a:effectLst/>
                        </a:rPr>
                        <a:t>„</a:t>
                      </a:r>
                      <a:r>
                        <a:rPr lang="lt-LT" sz="1800" b="1" dirty="0" err="1">
                          <a:effectLst/>
                        </a:rPr>
                        <a:t>Psichoedukacijos</a:t>
                      </a:r>
                      <a:r>
                        <a:rPr lang="lt-LT" sz="1800" b="1" dirty="0">
                          <a:effectLst/>
                        </a:rPr>
                        <a:t> programa moterims“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100">
                          <a:effectLst/>
                        </a:rPr>
                        <a:t>Telšių r. savivaldybės </a:t>
                      </a:r>
                      <a:endParaRPr lang="lt-LT" sz="1200">
                        <a:effectLst/>
                      </a:endParaRPr>
                    </a:p>
                    <a:p>
                      <a:pPr algn="ctr"/>
                      <a:r>
                        <a:rPr lang="lt-LT" sz="1100">
                          <a:effectLst/>
                        </a:rPr>
                        <a:t>moterys nuo 18 metų</a:t>
                      </a:r>
                      <a:endParaRPr lang="lt-LT" sz="1200">
                        <a:effectLst/>
                      </a:endParaRPr>
                    </a:p>
                    <a:p>
                      <a:pPr algn="ctr"/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15-20 </a:t>
                      </a:r>
                      <a:endParaRPr lang="lt-LT" sz="12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24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extLst>
                  <a:ext uri="{0D108BD9-81ED-4DB2-BD59-A6C34878D82A}">
                    <a16:rowId xmlns:a16="http://schemas.microsoft.com/office/drawing/2014/main" val="909602045"/>
                  </a:ext>
                </a:extLst>
              </a:tr>
              <a:tr h="817597">
                <a:tc>
                  <a:txBody>
                    <a:bodyPr/>
                    <a:lstStyle/>
                    <a:p>
                      <a:r>
                        <a:rPr lang="lt-LT" sz="1100">
                          <a:effectLst/>
                        </a:rPr>
                        <a:t>2.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effectLst/>
                        </a:rPr>
                        <a:t>Telšių r. savivaldybės visuomenės sveikatos biuras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dirty="0">
                          <a:effectLst/>
                        </a:rPr>
                        <a:t>„Sveiko maisto gaminimo pagrindai“</a:t>
                      </a:r>
                    </a:p>
                    <a:p>
                      <a:r>
                        <a:rPr lang="lt-LT" sz="1800" b="1" dirty="0">
                          <a:effectLst/>
                        </a:rPr>
                        <a:t> 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 Telšių r. suaugusieji gyventojai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10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40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extLst>
                  <a:ext uri="{0D108BD9-81ED-4DB2-BD59-A6C34878D82A}">
                    <a16:rowId xmlns:a16="http://schemas.microsoft.com/office/drawing/2014/main" val="513392789"/>
                  </a:ext>
                </a:extLst>
              </a:tr>
              <a:tr h="757034">
                <a:tc>
                  <a:txBody>
                    <a:bodyPr/>
                    <a:lstStyle/>
                    <a:p>
                      <a:r>
                        <a:rPr lang="lt-LT" sz="1100">
                          <a:effectLst/>
                        </a:rPr>
                        <a:t>3.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effectLst/>
                        </a:rPr>
                        <a:t>Isidora Stonienė,</a:t>
                      </a:r>
                    </a:p>
                    <a:p>
                      <a:r>
                        <a:rPr lang="lt-LT" sz="1800" dirty="0">
                          <a:effectLst/>
                        </a:rPr>
                        <a:t>laisvoji mokytoja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dirty="0">
                          <a:effectLst/>
                        </a:rPr>
                        <a:t>Paskaitų ciklas </a:t>
                      </a:r>
                    </a:p>
                    <a:p>
                      <a:pPr algn="ctr"/>
                      <a:r>
                        <a:rPr lang="lt-LT" sz="1800" b="1" dirty="0">
                          <a:effectLst/>
                        </a:rPr>
                        <a:t>„Kaip tėvai gali padėti savo vaikui“</a:t>
                      </a:r>
                    </a:p>
                    <a:p>
                      <a:r>
                        <a:rPr lang="lt-LT" sz="1400" b="1" dirty="0">
                          <a:effectLst/>
                        </a:rPr>
                        <a:t> </a:t>
                      </a:r>
                      <a:endParaRPr lang="lt-LT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Telšių „Džiugo“</a:t>
                      </a:r>
                      <a:br>
                        <a:rPr lang="lt-LT" sz="1100" dirty="0">
                          <a:effectLst/>
                        </a:rPr>
                      </a:br>
                      <a:r>
                        <a:rPr lang="lt-LT" sz="1100" dirty="0">
                          <a:effectLst/>
                        </a:rPr>
                        <a:t>gimnazijos tėvai 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30 </a:t>
                      </a:r>
                      <a:endParaRPr lang="lt-LT" sz="12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(2 grupės</a:t>
                      </a:r>
                      <a:endParaRPr lang="lt-LT" sz="12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 po 15 </a:t>
                      </a:r>
                      <a:r>
                        <a:rPr lang="lt-LT" sz="1100" dirty="0" err="1">
                          <a:effectLst/>
                        </a:rPr>
                        <a:t>asm</a:t>
                      </a:r>
                      <a:r>
                        <a:rPr lang="lt-LT" sz="1100" dirty="0">
                          <a:effectLst/>
                        </a:rPr>
                        <a:t>.)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40</a:t>
                      </a:r>
                      <a:endParaRPr lang="lt-LT" sz="12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(1 </a:t>
                      </a:r>
                      <a:r>
                        <a:rPr lang="lt-LT" sz="1100" dirty="0" err="1">
                          <a:effectLst/>
                        </a:rPr>
                        <a:t>gr</a:t>
                      </a:r>
                      <a:r>
                        <a:rPr lang="lt-LT" sz="1100" dirty="0">
                          <a:effectLst/>
                        </a:rPr>
                        <a:t>. 20 val.) 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extLst>
                  <a:ext uri="{0D108BD9-81ED-4DB2-BD59-A6C34878D82A}">
                    <a16:rowId xmlns:a16="http://schemas.microsoft.com/office/drawing/2014/main" val="615287132"/>
                  </a:ext>
                </a:extLst>
              </a:tr>
              <a:tr h="832738">
                <a:tc>
                  <a:txBody>
                    <a:bodyPr/>
                    <a:lstStyle/>
                    <a:p>
                      <a:pPr algn="ctr"/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200">
                        <a:effectLst/>
                      </a:endParaRPr>
                    </a:p>
                    <a:p>
                      <a:pPr algn="ctr"/>
                      <a:r>
                        <a:rPr lang="lt-LT" sz="1100">
                          <a:effectLst/>
                        </a:rPr>
                        <a:t>4.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effectLst/>
                        </a:rPr>
                        <a:t>Telšių r. savivaldybės Karolinos Praniauskaitės viešoji biblioteka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dirty="0">
                          <a:effectLst/>
                        </a:rPr>
                        <a:t>„Vokiečių kalbos įgūdžių lavinimas“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100">
                          <a:effectLst/>
                        </a:rPr>
                        <a:t>Telšių miesto ir rajono gyventoji, įvairių bendruomenių nariai, norintys tobulinti vokiečių k. komunikacinę kompetenciją.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15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40</a:t>
                      </a:r>
                      <a:endParaRPr lang="lt-LT" sz="12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extLst>
                  <a:ext uri="{0D108BD9-81ED-4DB2-BD59-A6C34878D82A}">
                    <a16:rowId xmlns:a16="http://schemas.microsoft.com/office/drawing/2014/main" val="3456943002"/>
                  </a:ext>
                </a:extLst>
              </a:tr>
              <a:tr h="817597">
                <a:tc>
                  <a:txBody>
                    <a:bodyPr/>
                    <a:lstStyle/>
                    <a:p>
                      <a:pPr algn="ctr"/>
                      <a:r>
                        <a:rPr lang="lt-LT" sz="1100" dirty="0">
                          <a:effectLst/>
                        </a:rPr>
                        <a:t>5.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effectLst/>
                        </a:rPr>
                        <a:t>Telšių Trečiojo amžiaus universitetas</a:t>
                      </a:r>
                    </a:p>
                    <a:p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800" b="1" dirty="0">
                          <a:effectLst/>
                        </a:rPr>
                        <a:t>„Gyvenimiškos patirties gidas – galimybė išlikti pasitikinčiu ir reikalingu“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Telšių TAU studentai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80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18 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28183"/>
                  </a:ext>
                </a:extLst>
              </a:tr>
              <a:tr h="847879">
                <a:tc>
                  <a:txBody>
                    <a:bodyPr/>
                    <a:lstStyle/>
                    <a:p>
                      <a:pPr algn="ctr"/>
                      <a:r>
                        <a:rPr lang="lt-LT" sz="1100">
                          <a:effectLst/>
                        </a:rPr>
                        <a:t>6.</a:t>
                      </a:r>
                      <a:endParaRPr lang="lt-LT" sz="1200">
                        <a:effectLst/>
                      </a:endParaRPr>
                    </a:p>
                    <a:p>
                      <a:pPr algn="ctr"/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effectLst/>
                        </a:rPr>
                        <a:t>Tomas Ubartas,</a:t>
                      </a:r>
                    </a:p>
                    <a:p>
                      <a:r>
                        <a:rPr lang="lt-LT" sz="1800" dirty="0">
                          <a:effectLst/>
                        </a:rPr>
                        <a:t>laisvasis mokytojas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lt-LT" sz="1800" b="1" dirty="0">
                          <a:effectLst/>
                        </a:rPr>
                        <a:t>„Nuotolinis mokymas - pagalba mokinių tėvams (globėjams)“</a:t>
                      </a:r>
                    </a:p>
                    <a:p>
                      <a:pPr algn="ctr"/>
                      <a:r>
                        <a:rPr lang="lt-LT" sz="1800" dirty="0">
                          <a:effectLst/>
                        </a:rPr>
                        <a:t> 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100" dirty="0">
                          <a:effectLst/>
                        </a:rPr>
                        <a:t>Telšių r. bendruomenės nariai – mokyklinio amžiaus vaikų tėvai (globėjai), kuriems trūksta įgūdžių  nuotoliniam savo vaikų mokymuisi</a:t>
                      </a:r>
                      <a:r>
                        <a:rPr lang="lt-LT" sz="1200" dirty="0">
                          <a:effectLst/>
                        </a:rPr>
                        <a:t>.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15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endParaRPr lang="lt-LT" sz="1100" dirty="0">
                        <a:effectLst/>
                      </a:endParaRPr>
                    </a:p>
                    <a:p>
                      <a:pPr algn="ctr"/>
                      <a:r>
                        <a:rPr lang="lt-LT" sz="1100" dirty="0">
                          <a:effectLst/>
                        </a:rPr>
                        <a:t>30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53" marR="6695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56854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BC195E5-D9A5-46CD-9962-4B4854A79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915" y="1703417"/>
            <a:ext cx="13059498" cy="53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98C101-4DEB-4302-90BF-0F62D0116FEC}"/>
              </a:ext>
            </a:extLst>
          </p:cNvPr>
          <p:cNvSpPr txBox="1"/>
          <p:nvPr/>
        </p:nvSpPr>
        <p:spPr>
          <a:xfrm>
            <a:off x="527915" y="228038"/>
            <a:ext cx="113849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2020 m.  NSŠ ir TM programos, finansuojamos Telšių r. savivaldybės biudžeto lėšomis </a:t>
            </a:r>
            <a:r>
              <a:rPr lang="lt-LT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(4000 </a:t>
            </a: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lt-LT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ur)</a:t>
            </a:r>
            <a:endParaRPr lang="lt-LT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F0E6AB97-6BD5-4B80-A713-C3370CB4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3075641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C954276-6D5D-4859-B811-AFBE1B36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06387" cy="1325563"/>
          </a:xfrm>
        </p:spPr>
        <p:txBody>
          <a:bodyPr>
            <a:noAutofit/>
          </a:bodyPr>
          <a:lstStyle/>
          <a:p>
            <a:br>
              <a:rPr lang="lt-LT" sz="4000" dirty="0"/>
            </a:br>
            <a:br>
              <a:rPr lang="lt-LT" sz="4000" dirty="0"/>
            </a:br>
            <a:br>
              <a:rPr lang="lt-LT" sz="4000" dirty="0"/>
            </a:br>
            <a:br>
              <a:rPr lang="lt-LT" sz="4000" dirty="0"/>
            </a:br>
            <a:br>
              <a:rPr lang="lt-LT" sz="4000" dirty="0"/>
            </a:br>
            <a:r>
              <a:rPr lang="lt-LT" sz="3200" dirty="0"/>
              <a:t>Skaitmeninės technologijos suaugusiųjų švietime: iššūkiai ir galimybės</a:t>
            </a:r>
            <a:br>
              <a:rPr lang="lt-LT" sz="4000" b="1" dirty="0"/>
            </a:br>
            <a:br>
              <a:rPr lang="lt-LT" sz="4000" b="1" dirty="0"/>
            </a:br>
            <a:br>
              <a:rPr lang="lt-LT" sz="4000" b="1" dirty="0"/>
            </a:br>
            <a:br>
              <a:rPr lang="lt-LT" sz="4000" b="1" dirty="0"/>
            </a:br>
            <a:br>
              <a:rPr lang="lt-LT" sz="4000" dirty="0"/>
            </a:br>
            <a:endParaRPr lang="lt-LT" sz="40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F749905-27CD-4DA8-A526-955347C6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59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Konsorciumo narių, „Erasmus+“ KA1 suaugusiųjų švietimo mobilumo projekto „Suaugusiųjų švietėjų bendrųjų gebėjimų tobulinimas remiantis Vokietijos patirtimi“ dalyvių, patirtis:</a:t>
            </a:r>
          </a:p>
          <a:p>
            <a:pPr marL="0" indent="0">
              <a:buNone/>
            </a:pPr>
            <a:r>
              <a:rPr lang="lt-LT" dirty="0"/>
              <a:t>                  </a:t>
            </a:r>
          </a:p>
          <a:p>
            <a:pPr marL="0" indent="0">
              <a:buNone/>
            </a:pPr>
            <a:r>
              <a:rPr lang="lt-LT" i="1" dirty="0"/>
              <a:t>	Internetiniai įrankiai komunikacijai palaikyti: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FD36B55-3432-4C00-98AB-415B10F08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66" y="2825343"/>
            <a:ext cx="1673661" cy="896106"/>
          </a:xfrm>
          <a:prstGeom prst="rect">
            <a:avLst/>
          </a:prstGeom>
        </p:spPr>
      </p:pic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32BD5A7B-5ED4-431F-A235-740B9345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629" y="5161398"/>
            <a:ext cx="2121017" cy="127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80ED6D4-54F6-4D25-B65D-70278B116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568" y="4561776"/>
            <a:ext cx="2200275" cy="752475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0072B7E-8DE8-4FFD-A0DF-26C3B0FF04D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380" y="5497550"/>
            <a:ext cx="2121017" cy="94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EEF4ECE-53A5-40DE-9CF5-44BBA47BB8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08" y="5497550"/>
            <a:ext cx="936459" cy="936459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F2EB03AE-9974-4E4E-A01E-5D164CEBBD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011" y="5339637"/>
            <a:ext cx="1044557" cy="1044557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75732F20-59E0-4E21-B9D9-E1CB86EDFF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8" y="4645954"/>
            <a:ext cx="609600" cy="609600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34899F85-BB97-4CAA-9856-56D90757FE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059" y="5389452"/>
            <a:ext cx="1044557" cy="1044557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968B4061-5C3E-4F16-AFF0-D48210FC29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704" y="4503078"/>
            <a:ext cx="752476" cy="752476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FDEE4B8A-9CAD-4A74-A89D-3968DA99E320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793" y="4085439"/>
            <a:ext cx="1492858" cy="12195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raštės vietos rezervavimo ženklas 6">
            <a:extLst>
              <a:ext uri="{FF2B5EF4-FFF2-40B4-BE49-F238E27FC236}">
                <a16:creationId xmlns:a16="http://schemas.microsoft.com/office/drawing/2014/main" id="{BAD2AA34-A891-4008-AF43-55E0597B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66490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490501B-51FB-4B9B-BD69-D3D79600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4F5293F-39A3-4A1C-9550-08EFE04BE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2789"/>
            <a:ext cx="10515600" cy="52541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lt-LT" sz="4000" dirty="0"/>
              <a:t>  Jūsų, </a:t>
            </a:r>
          </a:p>
          <a:p>
            <a:pPr marL="0" indent="0">
              <a:buNone/>
            </a:pPr>
            <a:r>
              <a:rPr lang="lt-LT" sz="4000" dirty="0"/>
              <a:t>  Jūsų įstaigos, </a:t>
            </a:r>
          </a:p>
          <a:p>
            <a:pPr marL="0" indent="0">
              <a:buNone/>
            </a:pPr>
            <a:r>
              <a:rPr lang="lt-LT" sz="4000" dirty="0"/>
              <a:t>  organizacijos patirtis…</a:t>
            </a: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A95DB62-6A8A-4984-A7BD-5A9DA0A0C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739" y="1570341"/>
            <a:ext cx="4525163" cy="2649393"/>
          </a:xfrm>
          <a:prstGeom prst="rect">
            <a:avLst/>
          </a:prstGeom>
        </p:spPr>
      </p:pic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997B4B1-101C-47C4-B0ED-8671CC71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2251021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2D1A97F-554F-445C-A97A-84D48198A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3600" dirty="0"/>
              <a:t>Trumpa apklausa</a:t>
            </a:r>
          </a:p>
          <a:p>
            <a:pPr marL="0" indent="0">
              <a:buNone/>
            </a:pPr>
            <a:endParaRPr lang="lt-LT" sz="3600" dirty="0"/>
          </a:p>
          <a:p>
            <a:endParaRPr lang="lt-LT" dirty="0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02131A1-408C-4DF5-B3A9-AF1B01D2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156619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D296A-B5C7-49CA-AC04-DC72D715B131}"/>
              </a:ext>
            </a:extLst>
          </p:cNvPr>
          <p:cNvSpPr txBox="1"/>
          <p:nvPr/>
        </p:nvSpPr>
        <p:spPr>
          <a:xfrm>
            <a:off x="1266738" y="1174459"/>
            <a:ext cx="102094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Ar COVID-19 pandemijos metu Jūs, Jūsų įstaiga, organizacija vykdė neformaliojo suaugusiųjų švietimo mokymus?</a:t>
            </a:r>
          </a:p>
          <a:p>
            <a:endParaRPr lang="lt-LT" sz="2800" b="1" dirty="0"/>
          </a:p>
          <a:p>
            <a:endParaRPr lang="lt-LT" sz="28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Kokias virtualias mokymo(</a:t>
            </a:r>
            <a:r>
              <a:rPr lang="lt-LT" sz="3600" dirty="0" err="1"/>
              <a:t>si</a:t>
            </a:r>
            <a:r>
              <a:rPr lang="lt-LT" sz="3600" dirty="0"/>
              <a:t>) aplinkas naudojote karantino metu nuotolinio mokymo(</a:t>
            </a:r>
            <a:r>
              <a:rPr lang="lt-LT" sz="3600" dirty="0" err="1"/>
              <a:t>si</a:t>
            </a:r>
            <a:r>
              <a:rPr lang="lt-LT" sz="3600" dirty="0"/>
              <a:t>) procese?</a:t>
            </a:r>
          </a:p>
          <a:p>
            <a:endParaRPr lang="lt-LT" sz="2800" dirty="0"/>
          </a:p>
          <a:p>
            <a:r>
              <a:rPr lang="lt-LT" sz="2400" dirty="0"/>
              <a:t>(</a:t>
            </a:r>
            <a:r>
              <a:rPr lang="lt-LT" sz="2400" dirty="0" err="1"/>
              <a:t>Moodle</a:t>
            </a:r>
            <a:r>
              <a:rPr lang="lt-LT" sz="2400" dirty="0"/>
              <a:t>, Google </a:t>
            </a:r>
            <a:r>
              <a:rPr lang="lt-LT" sz="2400" dirty="0" err="1"/>
              <a:t>Classroom</a:t>
            </a:r>
            <a:r>
              <a:rPr lang="lt-LT" sz="2400" dirty="0"/>
              <a:t>, </a:t>
            </a:r>
            <a:r>
              <a:rPr lang="lt-LT" sz="2400" dirty="0" err="1"/>
              <a:t>Padlet</a:t>
            </a:r>
            <a:r>
              <a:rPr lang="lt-LT" sz="2400" dirty="0"/>
              <a:t>, </a:t>
            </a:r>
            <a:r>
              <a:rPr lang="lt-LT" sz="2400" dirty="0" err="1"/>
              <a:t>Discord</a:t>
            </a:r>
            <a:r>
              <a:rPr lang="lt-LT" sz="2400" dirty="0"/>
              <a:t>, </a:t>
            </a:r>
            <a:r>
              <a:rPr lang="lt-LT" sz="2400" dirty="0" err="1"/>
              <a:t>Zoom</a:t>
            </a:r>
            <a:r>
              <a:rPr lang="lt-LT" sz="2400" dirty="0"/>
              <a:t>, MS Office 365 </a:t>
            </a:r>
            <a:r>
              <a:rPr lang="lt-LT" sz="2400" dirty="0" err="1"/>
              <a:t>for</a:t>
            </a:r>
            <a:r>
              <a:rPr lang="lt-LT" sz="2400" dirty="0"/>
              <a:t> </a:t>
            </a:r>
            <a:r>
              <a:rPr lang="lt-LT" sz="2400" dirty="0" err="1"/>
              <a:t>Education</a:t>
            </a:r>
            <a:r>
              <a:rPr lang="lt-LT" sz="2400" dirty="0"/>
              <a:t>, kt.)</a:t>
            </a:r>
            <a:br>
              <a:rPr lang="lt-LT" sz="2800" dirty="0"/>
            </a:br>
            <a:endParaRPr lang="lt-LT" sz="2800" dirty="0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3910DEC-080C-44A4-B2EA-F61FB481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151238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D296A-B5C7-49CA-AC04-DC72D715B131}"/>
              </a:ext>
            </a:extLst>
          </p:cNvPr>
          <p:cNvSpPr txBox="1"/>
          <p:nvPr/>
        </p:nvSpPr>
        <p:spPr>
          <a:xfrm>
            <a:off x="578840" y="251671"/>
            <a:ext cx="10897299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800" dirty="0"/>
          </a:p>
          <a:p>
            <a:endParaRPr lang="lt-LT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lt-LT" sz="3600" dirty="0"/>
              <a:t>Ar naudojote papildomus išteklius? Kokius?</a:t>
            </a:r>
          </a:p>
          <a:p>
            <a:r>
              <a:rPr lang="lt-LT" sz="2800" b="1" dirty="0"/>
              <a:t>  </a:t>
            </a:r>
            <a:r>
              <a:rPr lang="lt-LT" sz="2800" dirty="0"/>
              <a:t>(LRT laidas, kolegų </a:t>
            </a:r>
            <a:r>
              <a:rPr lang="lt-LT" sz="2800" dirty="0" err="1"/>
              <a:t>Youtube</a:t>
            </a:r>
            <a:r>
              <a:rPr lang="lt-LT" sz="2800" dirty="0"/>
              <a:t>, dalykinių asociacijų medžiagą ir pan.)</a:t>
            </a:r>
          </a:p>
          <a:p>
            <a:endParaRPr lang="lt-LT" sz="2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Kurias komunikavimo priemones naudojote karantino metu?</a:t>
            </a:r>
          </a:p>
          <a:p>
            <a:r>
              <a:rPr lang="lt-LT" sz="2800" dirty="0"/>
              <a:t>(Facebook, Messenger, Skype, MS </a:t>
            </a:r>
            <a:r>
              <a:rPr lang="lt-LT" sz="2800" dirty="0" err="1"/>
              <a:t>Teams</a:t>
            </a:r>
            <a:r>
              <a:rPr lang="lt-LT" sz="2800" dirty="0"/>
              <a:t>, </a:t>
            </a:r>
            <a:r>
              <a:rPr lang="lt-LT" sz="2800" dirty="0" err="1"/>
              <a:t>Quizlet</a:t>
            </a:r>
            <a:r>
              <a:rPr lang="lt-LT" sz="2800" dirty="0"/>
              <a:t>, </a:t>
            </a:r>
            <a:r>
              <a:rPr lang="lt-LT" sz="2800" dirty="0" err="1"/>
              <a:t>Kahoot</a:t>
            </a:r>
            <a:r>
              <a:rPr lang="lt-LT" sz="2800" dirty="0"/>
              <a:t>, </a:t>
            </a:r>
            <a:r>
              <a:rPr lang="lt-LT" sz="2800" dirty="0" err="1"/>
              <a:t>Yotube</a:t>
            </a:r>
            <a:r>
              <a:rPr lang="lt-LT" sz="2800" dirty="0"/>
              <a:t>, el. paštas, kita)</a:t>
            </a:r>
          </a:p>
          <a:p>
            <a:endParaRPr lang="lt-LT" sz="28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Kurios aplinkos pasiteisino? Kodėl?</a:t>
            </a:r>
          </a:p>
          <a:p>
            <a:endParaRPr lang="lt-LT" sz="2800" dirty="0"/>
          </a:p>
          <a:p>
            <a:br>
              <a:rPr lang="lt-LT" sz="2800" dirty="0"/>
            </a:br>
            <a:endParaRPr lang="lt-LT" sz="2800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0F14F652-2607-477F-BA86-837A8233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580409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D296A-B5C7-49CA-AC04-DC72D715B131}"/>
              </a:ext>
            </a:extLst>
          </p:cNvPr>
          <p:cNvSpPr txBox="1"/>
          <p:nvPr/>
        </p:nvSpPr>
        <p:spPr>
          <a:xfrm>
            <a:off x="1224793" y="1182848"/>
            <a:ext cx="1067918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Su kokiomis problemomis susidūrėte vesdami NSŠ mokymus nuotoliniu būdu?</a:t>
            </a:r>
          </a:p>
          <a:p>
            <a:r>
              <a:rPr lang="lt-LT" sz="2800" b="1" dirty="0"/>
              <a:t> </a:t>
            </a:r>
            <a:r>
              <a:rPr lang="lt-LT" sz="2800" dirty="0"/>
              <a:t>(iš darbdavio / įstaigos / asociacijos / darbuotojo pozicijų)</a:t>
            </a:r>
          </a:p>
          <a:p>
            <a:r>
              <a:rPr lang="lt-LT" sz="2800" dirty="0"/>
              <a:t>   </a:t>
            </a:r>
          </a:p>
          <a:p>
            <a:endParaRPr lang="lt-LT" sz="2800" b="1" dirty="0"/>
          </a:p>
          <a:p>
            <a:endParaRPr lang="lt-LT" sz="28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3600" dirty="0"/>
              <a:t>Ar naudojote nuotoliniu būdu priemones grįžtamajam ryšiui? Kokias?</a:t>
            </a:r>
          </a:p>
          <a:p>
            <a:r>
              <a:rPr lang="lt-LT" sz="2800" dirty="0"/>
              <a:t>(apklausa, nuotraukos, </a:t>
            </a:r>
            <a:r>
              <a:rPr lang="lt-LT" sz="2800" dirty="0" err="1"/>
              <a:t>Messender</a:t>
            </a:r>
            <a:r>
              <a:rPr lang="lt-LT" sz="2800" dirty="0"/>
              <a:t>, filmuota medžiaga, individualūs pokalbiai, kita)</a:t>
            </a:r>
          </a:p>
          <a:p>
            <a:endParaRPr lang="lt-LT" sz="2800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7C144E6-13DC-43E1-9ADE-7095DA13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2616954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9662D2A-0B95-43C2-8050-727BD858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9D10C0F-439F-4897-BC09-FA4DFD892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11" y="315698"/>
            <a:ext cx="4823670" cy="2494742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00B228A3-088E-4B79-ACBA-E91FAA0B7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975" y="494497"/>
            <a:ext cx="4114800" cy="3609335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3EB7244E-B6D5-4362-A209-39AA10C22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563" y="2985780"/>
            <a:ext cx="4476925" cy="347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1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C3217D3A-C43E-4953-8732-6B8560AC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F95C92-2E90-4A69-A1B1-7D3464F20E71}"/>
              </a:ext>
            </a:extLst>
          </p:cNvPr>
          <p:cNvSpPr txBox="1"/>
          <p:nvPr/>
        </p:nvSpPr>
        <p:spPr>
          <a:xfrm>
            <a:off x="947255" y="248138"/>
            <a:ext cx="9136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Skaitmeninio raštingumo mokymai bibliotekose  </a:t>
            </a:r>
          </a:p>
        </p:txBody>
      </p:sp>
      <p:pic>
        <p:nvPicPr>
          <p:cNvPr id="6" name="Paveikslėlis 5" descr="TelÅ¡iÅ³ Karolinos PraniauskaitÄs vieÅ¡oji biblioteka nuotrauka.">
            <a:extLst>
              <a:ext uri="{FF2B5EF4-FFF2-40B4-BE49-F238E27FC236}">
                <a16:creationId xmlns:a16="http://schemas.microsoft.com/office/drawing/2014/main" id="{4834174D-0E2C-47C0-BFB3-B7DBA240C3A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730" y="2114870"/>
            <a:ext cx="1275128" cy="1170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14C1D28-A09D-4C0A-87EA-3FD560E0C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635" y="812422"/>
            <a:ext cx="3281843" cy="29864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A4664B-D382-4A07-A3C0-F527A17C6CAB}"/>
              </a:ext>
            </a:extLst>
          </p:cNvPr>
          <p:cNvSpPr txBox="1"/>
          <p:nvPr/>
        </p:nvSpPr>
        <p:spPr>
          <a:xfrm>
            <a:off x="648399" y="5348096"/>
            <a:ext cx="6228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>
                <a:hlinkClick r:id="rId4"/>
              </a:rPr>
              <a:t>https://www.kpbiblioteka.lt/lt/</a:t>
            </a:r>
            <a:endParaRPr lang="lt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322CB0-749E-4402-9538-AF40BEE25F2A}"/>
              </a:ext>
            </a:extLst>
          </p:cNvPr>
          <p:cNvSpPr txBox="1"/>
          <p:nvPr/>
        </p:nvSpPr>
        <p:spPr>
          <a:xfrm>
            <a:off x="648399" y="4157999"/>
            <a:ext cx="108952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>
                <a:solidFill>
                  <a:srgbClr val="111111"/>
                </a:solidFill>
                <a:latin typeface="Roboto"/>
              </a:rPr>
              <a:t>P</a:t>
            </a:r>
            <a:r>
              <a:rPr lang="lt-LT" b="0" i="0" dirty="0">
                <a:solidFill>
                  <a:srgbClr val="111111"/>
                </a:solidFill>
                <a:effectLst/>
                <a:latin typeface="Roboto"/>
              </a:rPr>
              <a:t>rojektas „Prisijungusi Lietuva</a:t>
            </a:r>
            <a:r>
              <a:rPr lang="lt-LT" i="0" dirty="0">
                <a:solidFill>
                  <a:srgbClr val="111111"/>
                </a:solidFill>
                <a:effectLst/>
                <a:latin typeface="Roboto"/>
              </a:rPr>
              <a:t>: efektyvi, saugi ir atsakinga Lietuvos skaitmeninė bendruomenė“ (toliau – „Prisijungusi Lietuva“), kurio tikslas – padėti gyventojams išmokti efektyviai, saugiai, atsakingai naudoti</a:t>
            </a:r>
            <a:r>
              <a:rPr lang="lt-LT" b="0" i="0" dirty="0">
                <a:solidFill>
                  <a:srgbClr val="111111"/>
                </a:solidFill>
                <a:effectLst/>
                <a:latin typeface="Roboto"/>
              </a:rPr>
              <a:t>s informacinėmis technologijomis ir internetu, taip pat jo teikiamomis galimybėmis.</a:t>
            </a:r>
          </a:p>
          <a:p>
            <a:r>
              <a:rPr lang="lt-LT" dirty="0">
                <a:hlinkClick r:id="rId5"/>
              </a:rPr>
              <a:t>https://www.prisijungusi.lt/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430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Bildung+digital?!: Erwachsenenbilder/-innen aus den acht europäischen Ländern Belgien, Deutschland, Italien, Litauen, Österreich, Polen, Tschechische Republik und Ungar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366" y="2326972"/>
            <a:ext cx="5498430" cy="41752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846465" y="872836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„</a:t>
            </a:r>
            <a:r>
              <a:rPr lang="lt-LT" sz="2400" b="1" dirty="0" err="1"/>
              <a:t>Erasmus</a:t>
            </a:r>
            <a:r>
              <a:rPr lang="lt-LT" sz="2400" b="1" dirty="0"/>
              <a:t>+“ programos strateginių partnerysčių projektas </a:t>
            </a:r>
            <a:endParaRPr lang="lt-LT" sz="2400" dirty="0"/>
          </a:p>
          <a:p>
            <a:pPr algn="ctr"/>
            <a:r>
              <a:rPr lang="lt-LT" sz="2400" b="1" dirty="0"/>
              <a:t>„Švietimas + skaitmeninis raštingumas?!“</a:t>
            </a:r>
            <a:endParaRPr lang="de-DE" sz="2400" dirty="0"/>
          </a:p>
          <a:p>
            <a:pPr algn="ctr"/>
            <a:r>
              <a:rPr lang="de-DE" sz="2400" b="1" dirty="0"/>
              <a:t>„</a:t>
            </a:r>
            <a:r>
              <a:rPr lang="lt-LT" sz="2400" b="1" dirty="0" err="1"/>
              <a:t>Bildung</a:t>
            </a:r>
            <a:r>
              <a:rPr lang="lt-LT" sz="2400" b="1" dirty="0"/>
              <a:t> + </a:t>
            </a:r>
            <a:r>
              <a:rPr lang="lt-LT" sz="2400" b="1" dirty="0" err="1"/>
              <a:t>digital</a:t>
            </a:r>
            <a:r>
              <a:rPr lang="de-DE" sz="2400" b="1" dirty="0"/>
              <a:t>?!“</a:t>
            </a:r>
            <a:endParaRPr lang="lt-LT" sz="2400" b="1" dirty="0"/>
          </a:p>
        </p:txBody>
      </p:sp>
      <p:pic>
        <p:nvPicPr>
          <p:cNvPr id="7" name="Paveikslėlis 6" descr="C:\Users\Nijole\Desktop\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215" y="326477"/>
            <a:ext cx="1409700" cy="3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15" y="326477"/>
            <a:ext cx="1729047" cy="49388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859" y="1189924"/>
            <a:ext cx="642998" cy="5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55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3D5761F-A7FC-44CE-8DD5-5F80BF3A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51F99-F807-4B9F-A962-FE429703A80C}"/>
              </a:ext>
            </a:extLst>
          </p:cNvPr>
          <p:cNvSpPr txBox="1"/>
          <p:nvPr/>
        </p:nvSpPr>
        <p:spPr>
          <a:xfrm>
            <a:off x="1066800" y="632585"/>
            <a:ext cx="100583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  <a:p>
            <a:endParaRPr lang="lt-LT" dirty="0"/>
          </a:p>
          <a:p>
            <a:r>
              <a:rPr lang="lt-LT" sz="2400" i="1" dirty="0"/>
              <a:t>Projekto tikslas</a:t>
            </a:r>
            <a:r>
              <a:rPr lang="lt-LT" sz="2400" dirty="0"/>
              <a:t> – vykdyti atviro švietimo politiką: bendradarbiaujant tarptautiniame tinkle keistis skaitmeninio švietimo idėjomis, metodais ir gerąja patirtimi, skatinti novatoriškus pedagogų mokymo, mokymosi ir vertinimo metodus ir, mokytojams bei besimokantiesiems bendradarbiaujant, kūrybiškai ir efektyviai naudoti skaitmenines technologijas. </a:t>
            </a:r>
          </a:p>
          <a:p>
            <a:r>
              <a:rPr lang="lt-LT" sz="2400" dirty="0">
                <a:hlinkClick r:id="rId2"/>
              </a:rPr>
              <a:t>https://www.sctelsiai.lt/index.php/erasmus-digital</a:t>
            </a:r>
            <a:endParaRPr lang="lt-LT" sz="2400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Projekto Nr.2019-1-DE02-KA204-006227 finansuojamas iš programos ,,Erasmus+“ strateginių partnerysčių projektų lėšų. Projekto koordinatorius – asociacija „HeurekaNet - Laisvasis švietimo, tyrimo ir inovacijų institutas“ (</a:t>
            </a:r>
            <a:r>
              <a:rPr lang="lt-LT" dirty="0" err="1"/>
              <a:t>V.HeurekaNet</a:t>
            </a:r>
            <a:r>
              <a:rPr lang="lt-LT" dirty="0"/>
              <a:t> - </a:t>
            </a:r>
            <a:r>
              <a:rPr lang="lt-LT" dirty="0" err="1"/>
              <a:t>Freies</a:t>
            </a:r>
            <a:r>
              <a:rPr lang="lt-LT" dirty="0"/>
              <a:t> </a:t>
            </a:r>
            <a:r>
              <a:rPr lang="lt-LT" dirty="0" err="1"/>
              <a:t>Institut</a:t>
            </a:r>
            <a:r>
              <a:rPr lang="lt-LT" dirty="0"/>
              <a:t> </a:t>
            </a:r>
            <a:r>
              <a:rPr lang="lt-LT" dirty="0" err="1"/>
              <a:t>für</a:t>
            </a:r>
            <a:r>
              <a:rPr lang="lt-LT" dirty="0"/>
              <a:t> </a:t>
            </a:r>
            <a:r>
              <a:rPr lang="lt-LT" dirty="0" err="1"/>
              <a:t>Bildung</a:t>
            </a:r>
            <a:r>
              <a:rPr lang="lt-LT" dirty="0"/>
              <a:t>, </a:t>
            </a:r>
            <a:r>
              <a:rPr lang="lt-LT" dirty="0" err="1"/>
              <a:t>Forschung</a:t>
            </a:r>
            <a:r>
              <a:rPr lang="lt-LT" dirty="0"/>
              <a:t> und </a:t>
            </a:r>
            <a:r>
              <a:rPr lang="lt-LT" dirty="0" err="1"/>
              <a:t>Innovation</a:t>
            </a:r>
            <a:r>
              <a:rPr lang="lt-LT" dirty="0"/>
              <a:t>“, e.V ), Vokietija.</a:t>
            </a:r>
          </a:p>
          <a:p>
            <a:endParaRPr lang="lt-LT" dirty="0"/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108402D9-911A-4FD1-9991-F24E37ED9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192994"/>
            <a:ext cx="1132279" cy="32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1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5" y="309724"/>
            <a:ext cx="1729047" cy="493888"/>
          </a:xfrm>
          <a:prstGeom prst="rect">
            <a:avLst/>
          </a:prstGeom>
        </p:spPr>
      </p:pic>
      <p:pic>
        <p:nvPicPr>
          <p:cNvPr id="9" name="Picture 12" descr="Lietuvos vÄliav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028" y="1943744"/>
            <a:ext cx="905013" cy="54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okietijos vÄliav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72" y="3325208"/>
            <a:ext cx="1421556" cy="8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aveikslėlis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68" y="1950347"/>
            <a:ext cx="642998" cy="566151"/>
          </a:xfrm>
          <a:prstGeom prst="rect">
            <a:avLst/>
          </a:prstGeom>
        </p:spPr>
      </p:pic>
      <p:sp>
        <p:nvSpPr>
          <p:cNvPr id="24" name="Minusas 23"/>
          <p:cNvSpPr/>
          <p:nvPr/>
        </p:nvSpPr>
        <p:spPr>
          <a:xfrm>
            <a:off x="8638185" y="5622539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sp>
        <p:nvSpPr>
          <p:cNvPr id="17" name="Stačiakampis 16"/>
          <p:cNvSpPr/>
          <p:nvPr/>
        </p:nvSpPr>
        <p:spPr>
          <a:xfrm>
            <a:off x="1590866" y="350268"/>
            <a:ext cx="83322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b="1" dirty="0"/>
              <a:t>Programos „</a:t>
            </a:r>
            <a:r>
              <a:rPr lang="lt-LT" b="1" dirty="0" err="1"/>
              <a:t>Erasmus</a:t>
            </a:r>
            <a:r>
              <a:rPr lang="lt-LT" b="1" dirty="0"/>
              <a:t>+“ </a:t>
            </a:r>
            <a:r>
              <a:rPr lang="de-DE" b="1" dirty="0"/>
              <a:t>KA204 </a:t>
            </a:r>
            <a:r>
              <a:rPr lang="lt-LT" b="1" dirty="0"/>
              <a:t>strateginių partnerysčių projektas </a:t>
            </a:r>
            <a:endParaRPr lang="lt-LT" dirty="0"/>
          </a:p>
          <a:p>
            <a:pPr algn="ctr"/>
            <a:r>
              <a:rPr lang="lt-LT" b="1" dirty="0"/>
              <a:t>„Švietimas + skaitmeninis raštingumas?!“ </a:t>
            </a:r>
            <a:r>
              <a:rPr lang="en-US" sz="2000" b="1" dirty="0"/>
              <a:t> </a:t>
            </a:r>
          </a:p>
          <a:p>
            <a:pPr algn="ctr"/>
            <a:r>
              <a:rPr lang="en-US" b="1" i="1" dirty="0" err="1"/>
              <a:t>vok</a:t>
            </a:r>
            <a:r>
              <a:rPr lang="en-US" b="1" i="1" dirty="0"/>
              <a:t>. </a:t>
            </a:r>
            <a:r>
              <a:rPr lang="lt-LT" b="1" i="1" dirty="0"/>
              <a:t>,,</a:t>
            </a:r>
            <a:r>
              <a:rPr lang="lt-LT" b="1" i="1" dirty="0" err="1"/>
              <a:t>Bildung</a:t>
            </a:r>
            <a:r>
              <a:rPr lang="lt-LT" b="1" i="1" dirty="0"/>
              <a:t> + </a:t>
            </a:r>
            <a:r>
              <a:rPr lang="lt-LT" b="1" i="1" dirty="0" err="1"/>
              <a:t>digital</a:t>
            </a:r>
            <a:r>
              <a:rPr lang="lt-LT" b="1" i="1" dirty="0"/>
              <a:t> ?!“ </a:t>
            </a:r>
            <a:endParaRPr lang="de-DE" b="1" i="1" dirty="0"/>
          </a:p>
          <a:p>
            <a:pPr algn="ctr"/>
            <a:r>
              <a:rPr lang="lt-LT" b="1" dirty="0"/>
              <a:t> 2019-1-DE02-KA204-006227</a:t>
            </a:r>
          </a:p>
          <a:p>
            <a:pPr algn="ctr"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2019</a:t>
            </a:r>
            <a:r>
              <a:rPr lang="de-DE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202</a:t>
            </a:r>
            <a:r>
              <a:rPr lang="lt-LT" b="1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lt-L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Minusas 29"/>
          <p:cNvSpPr/>
          <p:nvPr/>
        </p:nvSpPr>
        <p:spPr>
          <a:xfrm>
            <a:off x="981984" y="2625252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sp>
        <p:nvSpPr>
          <p:cNvPr id="31" name="Minusas 30"/>
          <p:cNvSpPr/>
          <p:nvPr/>
        </p:nvSpPr>
        <p:spPr>
          <a:xfrm>
            <a:off x="884153" y="4101553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sp>
        <p:nvSpPr>
          <p:cNvPr id="32" name="Minusas 31"/>
          <p:cNvSpPr/>
          <p:nvPr/>
        </p:nvSpPr>
        <p:spPr>
          <a:xfrm>
            <a:off x="1176483" y="5686608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sp>
        <p:nvSpPr>
          <p:cNvPr id="33" name="Minusas 32"/>
          <p:cNvSpPr/>
          <p:nvPr/>
        </p:nvSpPr>
        <p:spPr>
          <a:xfrm>
            <a:off x="4883719" y="4164666"/>
            <a:ext cx="2134957" cy="628995"/>
          </a:xfrm>
          <a:prstGeom prst="mathMinus">
            <a:avLst>
              <a:gd name="adj1" fmla="val 4228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tx1"/>
                </a:solidFill>
              </a:rPr>
              <a:t>Koordinatorius</a:t>
            </a:r>
          </a:p>
        </p:txBody>
      </p:sp>
      <p:sp>
        <p:nvSpPr>
          <p:cNvPr id="6" name="AutoShape 2" descr="Vaizdo rezultatas pagal užklausą „Austrija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AutoShape 4" descr="Vaizdo rezultatas pagal užklausą „Austrija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2" name="Paveikslėlis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762" y="4970359"/>
            <a:ext cx="875830" cy="613081"/>
          </a:xfrm>
          <a:prstGeom prst="rect">
            <a:avLst/>
          </a:prstGeom>
        </p:spPr>
      </p:pic>
      <p:pic>
        <p:nvPicPr>
          <p:cNvPr id="25" name="Paveikslėlis 24" descr="C:\Users\Nijole\Desktop\Dokumentai_2019\PROJEKTAI\Digital_projektas\Logo\800px-KAB_Logo.svg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770" y="2168784"/>
            <a:ext cx="465818" cy="45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aveikslėlis 25" descr="C:\Users\Nijole\Desktop\Dokumentai_2019\PROJEKTAI\Digital_projektas\Logo\logo_kl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817" y="5110835"/>
            <a:ext cx="1002387" cy="37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75" y="3344543"/>
            <a:ext cx="905013" cy="669224"/>
          </a:xfrm>
          <a:prstGeom prst="rect">
            <a:avLst/>
          </a:prstGeom>
        </p:spPr>
      </p:pic>
      <p:pic>
        <p:nvPicPr>
          <p:cNvPr id="27" name="Paveikslėlis 26" descr="C:\Users\Nijole\Desktop\Dokumentai_2019\PROJEKTAI\Digital_projektas\Logo\thumb_b15a66bf5ef9.jpe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77" y="3421909"/>
            <a:ext cx="41846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03" y="4793661"/>
            <a:ext cx="919701" cy="919701"/>
          </a:xfrm>
          <a:prstGeom prst="rect">
            <a:avLst/>
          </a:prstGeom>
        </p:spPr>
      </p:pic>
      <p:pic>
        <p:nvPicPr>
          <p:cNvPr id="29" name="Paveikslėlis 28" descr="C:\Users\Nijole\Desktop\Dokumentai_2019\PROJEKTAI\Digital_projektas\Logo\logo.pn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197" y="4904086"/>
            <a:ext cx="56197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aveikslėlis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224" y="3433739"/>
            <a:ext cx="901121" cy="532511"/>
          </a:xfrm>
          <a:prstGeom prst="rect">
            <a:avLst/>
          </a:prstGeom>
        </p:spPr>
      </p:pic>
      <p:pic>
        <p:nvPicPr>
          <p:cNvPr id="34" name="Paveikslėlis 33" descr="Címlap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827" y="3419127"/>
            <a:ext cx="390225" cy="59070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Minusas 34"/>
          <p:cNvSpPr/>
          <p:nvPr/>
        </p:nvSpPr>
        <p:spPr>
          <a:xfrm>
            <a:off x="9670829" y="4141718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pic>
        <p:nvPicPr>
          <p:cNvPr id="16" name="Paveikslėlis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24" y="5426113"/>
            <a:ext cx="891842" cy="593862"/>
          </a:xfrm>
          <a:prstGeom prst="rect">
            <a:avLst/>
          </a:prstGeom>
        </p:spPr>
      </p:pic>
      <p:pic>
        <p:nvPicPr>
          <p:cNvPr id="36" name="Paveikslėlis 35" descr="C:\Users\Nijole\Desktop\Dokumentai_2019\PROJEKTAI\Digital_projektas\Logo\kvw-logo.png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319" y="5763320"/>
            <a:ext cx="628015" cy="31686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Minusas 36"/>
          <p:cNvSpPr/>
          <p:nvPr/>
        </p:nvSpPr>
        <p:spPr>
          <a:xfrm>
            <a:off x="3379314" y="6112375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pic>
        <p:nvPicPr>
          <p:cNvPr id="19" name="Paveikslėlis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04" y="2310690"/>
            <a:ext cx="3194902" cy="878598"/>
          </a:xfrm>
          <a:prstGeom prst="rect">
            <a:avLst/>
          </a:prstGeom>
        </p:spPr>
      </p:pic>
      <p:pic>
        <p:nvPicPr>
          <p:cNvPr id="38" name="Picture 2" descr="Vokietijos vÄliav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224" y="2098553"/>
            <a:ext cx="877830" cy="5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Minusas 38"/>
          <p:cNvSpPr/>
          <p:nvPr/>
        </p:nvSpPr>
        <p:spPr>
          <a:xfrm>
            <a:off x="9673827" y="2749989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pic>
        <p:nvPicPr>
          <p:cNvPr id="1030" name="Picture 6" descr="Susijęs vaizdas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840" y="5495427"/>
            <a:ext cx="889132" cy="5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Minusas 39"/>
          <p:cNvSpPr/>
          <p:nvPr/>
        </p:nvSpPr>
        <p:spPr>
          <a:xfrm>
            <a:off x="6418983" y="6112374"/>
            <a:ext cx="1772039" cy="421003"/>
          </a:xfrm>
          <a:prstGeom prst="mathMinus">
            <a:avLst>
              <a:gd name="adj1" fmla="val 422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b="1" dirty="0">
                <a:solidFill>
                  <a:schemeClr val="tx1"/>
                </a:solidFill>
              </a:rPr>
              <a:t>Partneris</a:t>
            </a:r>
          </a:p>
        </p:txBody>
      </p:sp>
      <p:pic>
        <p:nvPicPr>
          <p:cNvPr id="41" name="Paveikslėlis 40" descr="C:\Users\Nijole\Desktop\Dokumentai_2019\PROJEKTAI\Digital_projektas\Logo\VHSok.png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28" y="5577727"/>
            <a:ext cx="735648" cy="643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21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654" y="1097280"/>
            <a:ext cx="4164365" cy="555248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176" y="209971"/>
            <a:ext cx="1729047" cy="493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2383" y="703859"/>
            <a:ext cx="75147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400" b="1" dirty="0"/>
          </a:p>
          <a:p>
            <a:r>
              <a:rPr lang="lt-LT" sz="2400" b="1" u="sng" dirty="0"/>
              <a:t>Partnerių susitikimų temos:</a:t>
            </a:r>
          </a:p>
          <a:p>
            <a:endParaRPr lang="lt-LT" sz="2400" b="1" dirty="0"/>
          </a:p>
          <a:p>
            <a:endParaRPr lang="lt-LT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Belgijoje –  iššūkiai etikos srityje;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Lietuvoje – skaitmeninė komunikacija;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Austrija – dalyvių skaitmeninės kompetencijos lentelė;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Italijoje – didaktika ir metodika;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Čekijoje – skaitmeninis instrumentas  </a:t>
            </a:r>
          </a:p>
          <a:p>
            <a:r>
              <a:rPr lang="lt-LT" sz="2400" dirty="0"/>
              <a:t>                        besimokantiesiems, kompetencijų         </a:t>
            </a:r>
          </a:p>
          <a:p>
            <a:r>
              <a:rPr lang="lt-LT" sz="2400" dirty="0"/>
              <a:t>                        matrica (nustatymas);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Vengrijoje – galutinis vartotojas, visuomenės  </a:t>
            </a:r>
          </a:p>
          <a:p>
            <a:r>
              <a:rPr lang="lt-LT" sz="2400" dirty="0"/>
              <a:t>                            dalyvavimas;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400" dirty="0"/>
              <a:t>Lenkijoje – savarankiškas, į problemų sprendimą </a:t>
            </a:r>
          </a:p>
          <a:p>
            <a:r>
              <a:rPr lang="lt-LT" sz="2400" dirty="0"/>
              <a:t>                          orientuotas mokymasis, </a:t>
            </a:r>
            <a:r>
              <a:rPr lang="lt-LT" sz="2400" dirty="0" err="1"/>
              <a:t>savivaldus</a:t>
            </a:r>
            <a:r>
              <a:rPr lang="lt-LT" sz="2400" dirty="0"/>
              <a:t> mok. </a:t>
            </a:r>
          </a:p>
        </p:txBody>
      </p:sp>
    </p:spTree>
    <p:extLst>
      <p:ext uri="{BB962C8B-B14F-4D97-AF65-F5344CB8AC3E}">
        <p14:creationId xmlns:p14="http://schemas.microsoft.com/office/powerpoint/2010/main" val="285336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B18D00C3-9A03-4403-92BE-E51B934457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3607" y="1808656"/>
            <a:ext cx="4735558" cy="3551669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C1BD861-D097-4226-8147-528B92D06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4973" y="1794298"/>
            <a:ext cx="4620693" cy="3465520"/>
          </a:xfrm>
          <a:prstGeom prst="rect">
            <a:avLst/>
          </a:prstGeom>
        </p:spPr>
      </p:pic>
      <p:pic>
        <p:nvPicPr>
          <p:cNvPr id="5" name="Paveikslėlis 4" descr="C:\Users\Nijole\Desktop\Dokumentai_2019\PROJEKTAI\Digital_projektas\Logo\VHSok.png">
            <a:extLst>
              <a:ext uri="{FF2B5EF4-FFF2-40B4-BE49-F238E27FC236}">
                <a16:creationId xmlns:a16="http://schemas.microsoft.com/office/drawing/2014/main" id="{41A72CD2-F35C-4714-B28D-C3BBE70388B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12" y="587985"/>
            <a:ext cx="1001597" cy="9479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ačiakampis 1">
            <a:extLst>
              <a:ext uri="{FF2B5EF4-FFF2-40B4-BE49-F238E27FC236}">
                <a16:creationId xmlns:a16="http://schemas.microsoft.com/office/drawing/2014/main" id="{70275995-8841-418F-9088-13CF8E084CCF}"/>
              </a:ext>
            </a:extLst>
          </p:cNvPr>
          <p:cNvSpPr/>
          <p:nvPr/>
        </p:nvSpPr>
        <p:spPr>
          <a:xfrm>
            <a:off x="493027" y="2171807"/>
            <a:ext cx="30639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Susitikimo tema – </a:t>
            </a:r>
          </a:p>
          <a:p>
            <a:endParaRPr lang="lt-LT" sz="2400" b="1" dirty="0"/>
          </a:p>
          <a:p>
            <a:r>
              <a:rPr lang="lt-LT" sz="2400" b="1" dirty="0"/>
              <a:t>Etika švietime skaitmeninio raštingumo kontekste. 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D594A3A-3396-4CE4-8156-19EBB80909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474" y="212969"/>
            <a:ext cx="1312889" cy="37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51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B725F19-4876-409F-A515-F4CD6D046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156" y="933415"/>
            <a:ext cx="3837988" cy="2878491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778CBD0-2D5F-4D94-915E-BEFD731AB8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062" y="933416"/>
            <a:ext cx="3837988" cy="2878491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0A85790D-A542-4F43-B92D-985C786B21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144" y="269579"/>
            <a:ext cx="1441736" cy="411820"/>
          </a:xfrm>
          <a:prstGeom prst="rect">
            <a:avLst/>
          </a:prstGeo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3A072EF7-3281-416D-AD03-1765A6F9B9B4}"/>
              </a:ext>
            </a:extLst>
          </p:cNvPr>
          <p:cNvSpPr/>
          <p:nvPr/>
        </p:nvSpPr>
        <p:spPr>
          <a:xfrm>
            <a:off x="374445" y="1413664"/>
            <a:ext cx="10155593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ea typeface="Calibri" panose="020F0502020204030204" pitchFamily="34" charset="0"/>
                <a:cs typeface="Times New Roman" panose="02020603050405020304" pitchFamily="18" charset="0"/>
              </a:rPr>
              <a:t>Diskusijos 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0F65697-F454-42CD-91EA-2635D3876B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062" y="3811907"/>
            <a:ext cx="3837989" cy="2878491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BC0D9063-82E7-4957-BB7A-2F501CC8F1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50" y="3811907"/>
            <a:ext cx="3837988" cy="287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33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CA2262A-46EA-4515-8F2A-2AA3E11AB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58" y="1499616"/>
            <a:ext cx="5718046" cy="4288535"/>
          </a:xfrm>
          <a:prstGeom prst="rect">
            <a:avLst/>
          </a:prstGeo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586F684-D0CA-4BC1-B3BE-90CEB7FD66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144" y="269579"/>
            <a:ext cx="1441736" cy="411820"/>
          </a:xfrm>
          <a:prstGeom prst="rect">
            <a:avLst/>
          </a:prstGeom>
        </p:spPr>
      </p:pic>
      <p:sp>
        <p:nvSpPr>
          <p:cNvPr id="2" name="Stačiakampis 1">
            <a:extLst>
              <a:ext uri="{FF2B5EF4-FFF2-40B4-BE49-F238E27FC236}">
                <a16:creationId xmlns:a16="http://schemas.microsoft.com/office/drawing/2014/main" id="{1BB51388-E4F9-4F53-AB72-41F057FD30C8}"/>
              </a:ext>
            </a:extLst>
          </p:cNvPr>
          <p:cNvSpPr/>
          <p:nvPr/>
        </p:nvSpPr>
        <p:spPr>
          <a:xfrm>
            <a:off x="576072" y="850392"/>
            <a:ext cx="4507992" cy="4539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Kas leidžiama man – </a:t>
            </a:r>
            <a:r>
              <a:rPr lang="lt-LT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mokytojui </a:t>
            </a: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skaitmeniniame pasaulyje?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Ko noriu aš – </a:t>
            </a:r>
            <a:r>
              <a:rPr lang="lt-LT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besimokantysis</a:t>
            </a: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 skaitmeniname pasaulyje?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Ką turiu daryti aš – </a:t>
            </a:r>
            <a:r>
              <a:rPr lang="lt-LT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institucija</a:t>
            </a: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 skaitmeniniame pasaulyje?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Ko reikia mums – </a:t>
            </a:r>
            <a:r>
              <a:rPr lang="lt-LT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socialinei  ir politinei sistemai? </a:t>
            </a:r>
          </a:p>
        </p:txBody>
      </p:sp>
    </p:spTree>
    <p:extLst>
      <p:ext uri="{BB962C8B-B14F-4D97-AF65-F5344CB8AC3E}">
        <p14:creationId xmlns:p14="http://schemas.microsoft.com/office/powerpoint/2010/main" val="3471134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E0B33FB-A9A5-4AB3-8E4C-A423E26432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747" y="544238"/>
            <a:ext cx="3907834" cy="2660822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38E84CE-BDC0-409B-B1DE-50A415065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44224" y="3832322"/>
            <a:ext cx="3226574" cy="2419931"/>
          </a:xfrm>
          <a:prstGeom prst="rect">
            <a:avLst/>
          </a:prstGeom>
        </p:spPr>
      </p:pic>
      <p:sp>
        <p:nvSpPr>
          <p:cNvPr id="9" name="Stačiakampis 8">
            <a:extLst>
              <a:ext uri="{FF2B5EF4-FFF2-40B4-BE49-F238E27FC236}">
                <a16:creationId xmlns:a16="http://schemas.microsoft.com/office/drawing/2014/main" id="{509ACDF5-C2C5-415F-AB44-B4D42757C731}"/>
              </a:ext>
            </a:extLst>
          </p:cNvPr>
          <p:cNvSpPr/>
          <p:nvPr/>
        </p:nvSpPr>
        <p:spPr>
          <a:xfrm>
            <a:off x="329184" y="320040"/>
            <a:ext cx="5376671" cy="901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Diskusijos apibendrinimas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Reziume</a:t>
            </a:r>
            <a:r>
              <a:rPr lang="lt-LT" b="1" i="1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Projekto partnerių atstovaujamose šalyse kol kas gana skirtingas požiūris apie etiką naudojant skaitmenines priemones švietime.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Tačiau galima išskirti apie 10 švietimo etikos rekomendacijų, kurių turėtų būti laikomasi naudojant švietime skaitmenines technologijas.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Visi dalyviai sutarė: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Senais metodais mokytojas dirbti nebegali.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971B06B1-0723-4FDF-92C3-29C3117716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080" y="132418"/>
            <a:ext cx="1441736" cy="41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13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8799C177-396B-4033-9E41-EF7A60B9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1F9FD45-F4C6-4065-8776-1951037AD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619" y="3855044"/>
            <a:ext cx="6201869" cy="1861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55F0B9-FFC9-466F-A10B-FDFDFFE14AA9}"/>
              </a:ext>
            </a:extLst>
          </p:cNvPr>
          <p:cNvSpPr txBox="1"/>
          <p:nvPr/>
        </p:nvSpPr>
        <p:spPr>
          <a:xfrm>
            <a:off x="595618" y="1610686"/>
            <a:ext cx="11258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600" dirty="0"/>
              <a:t>Išskiriamos šios skaitmeninių technologijų naudojimo švietime etikos rekomendacijos: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C66D538B-05CA-4F56-A28F-5E112D2D0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575" y="520117"/>
            <a:ext cx="1441736" cy="41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62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9FFAFAA-FA2B-4621-B6CB-FD02B54F2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28" y="878594"/>
            <a:ext cx="10612772" cy="5477756"/>
          </a:xfrm>
        </p:spPr>
        <p:txBody>
          <a:bodyPr>
            <a:normAutofit/>
          </a:bodyPr>
          <a:lstStyle/>
          <a:p>
            <a:r>
              <a:rPr lang="lt-LT" i="1" dirty="0"/>
              <a:t>Saugumas ir skaidrumas</a:t>
            </a:r>
          </a:p>
          <a:p>
            <a:pPr marL="0" indent="0">
              <a:buNone/>
            </a:pPr>
            <a:r>
              <a:rPr lang="lt-LT" dirty="0"/>
              <a:t>(besimokantieji, darbuotojai turi jaustis saugiai; turime garantuoti jų asmens duomenų apsaugą);</a:t>
            </a:r>
          </a:p>
          <a:p>
            <a:r>
              <a:rPr lang="lt-LT" i="1" dirty="0"/>
              <a:t>Dalyvavimas ir kompetencijų tobulinimas</a:t>
            </a:r>
          </a:p>
          <a:p>
            <a:pPr marL="0" indent="0">
              <a:buNone/>
            </a:pPr>
            <a:r>
              <a:rPr lang="lt-LT" dirty="0"/>
              <a:t>(besimokantieji ir darbuotojai turi turėti galimybę dalyvauti skaitmeninio raštingumo kompetencijų tobulinimo procese, jie turi būti skatinami tobulinti skaitmeninių technologijų naudojimo kompetenciją);</a:t>
            </a:r>
          </a:p>
          <a:p>
            <a:r>
              <a:rPr lang="lt-LT" i="1" dirty="0"/>
              <a:t>Laisvė ir garbė</a:t>
            </a:r>
          </a:p>
          <a:p>
            <a:pPr marL="0" indent="0">
              <a:buNone/>
            </a:pPr>
            <a:r>
              <a:rPr lang="lt-LT" dirty="0"/>
              <a:t>(negalima apriboti besimokančiųjų ir darbuotojų laisvės, reikia palaikyti jų apsisprendimą ir apsaugoti juos nuo kritikos);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3B32C809-717C-4417-8614-2A3FC2EE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58D119A-A09F-4DEC-B1AA-4E7DE9389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690" y="0"/>
            <a:ext cx="1441736" cy="41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11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9FFAFAA-FA2B-4621-B6CB-FD02B54F2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083" y="1243719"/>
            <a:ext cx="10612772" cy="5477756"/>
          </a:xfrm>
        </p:spPr>
        <p:txBody>
          <a:bodyPr>
            <a:normAutofit/>
          </a:bodyPr>
          <a:lstStyle/>
          <a:p>
            <a:r>
              <a:rPr lang="lt-LT" i="1" dirty="0"/>
              <a:t>Bendruomeniškumas ir inovacijos</a:t>
            </a:r>
          </a:p>
          <a:p>
            <a:pPr marL="0" indent="0">
              <a:buNone/>
            </a:pPr>
            <a:r>
              <a:rPr lang="lt-LT" dirty="0"/>
              <a:t>(reikia turėti drąsos palaikyti besimokančiųjų ir darbuotojų gerovę įveikiant iššūkius, susijusius su skaitmeninių technologijų naudojimu);</a:t>
            </a:r>
          </a:p>
          <a:p>
            <a:r>
              <a:rPr lang="lt-LT" i="1" dirty="0"/>
              <a:t>Atsakomybė ir bendruomeniškumas</a:t>
            </a:r>
          </a:p>
          <a:p>
            <a:pPr marL="0" indent="0">
              <a:buNone/>
            </a:pPr>
            <a:r>
              <a:rPr lang="lt-LT" dirty="0"/>
              <a:t>(turime diskutuoti su švietimo politiką formuojančiais politikais dėl švietimo darbuotojų gerovės);</a:t>
            </a:r>
          </a:p>
          <a:p>
            <a:r>
              <a:rPr lang="lt-LT" i="1" dirty="0"/>
              <a:t>Teisingumas ir sąžiningumas</a:t>
            </a:r>
          </a:p>
          <a:p>
            <a:pPr marL="0" indent="0">
              <a:buNone/>
            </a:pPr>
            <a:r>
              <a:rPr lang="lt-LT" dirty="0"/>
              <a:t>(reikia teisingai ir sąžiningai apsieiti su besimokančiųjų ir darbuotojų asmens teisėmis, komunikuoti su jais pagarbiai, </a:t>
            </a:r>
            <a:r>
              <a:rPr lang="de-DE" dirty="0" err="1"/>
              <a:t>parodyti</a:t>
            </a:r>
            <a:r>
              <a:rPr lang="de-DE" dirty="0"/>
              <a:t> </a:t>
            </a:r>
            <a:r>
              <a:rPr lang="lt-LT" dirty="0"/>
              <a:t>jiems dėkingumą ir pasisakyti prieš išnaudojimą).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3B32C809-717C-4417-8614-2A3FC2EE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58D119A-A09F-4DEC-B1AA-4E7DE9389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690" y="0"/>
            <a:ext cx="1441736" cy="41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12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90CC4D8-A0D2-44C1-BCF3-83FE9760A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91666BC-A157-426B-80AF-BBB4696EC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291" y="63988"/>
            <a:ext cx="1135311" cy="15758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E35CA-005D-4243-B711-6E558468BA96}"/>
              </a:ext>
            </a:extLst>
          </p:cNvPr>
          <p:cNvSpPr txBox="1"/>
          <p:nvPr/>
        </p:nvSpPr>
        <p:spPr>
          <a:xfrm>
            <a:off x="2053904" y="431193"/>
            <a:ext cx="8095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2020 m. suaugusiųjų mokymosi savaitė</a:t>
            </a:r>
          </a:p>
          <a:p>
            <a:pPr algn="ctr"/>
            <a:r>
              <a:rPr lang="lt-LT" sz="3200" b="1" dirty="0"/>
              <a:t>„Susitikim mokytis. Kartu mes galim</a:t>
            </a:r>
            <a:r>
              <a:rPr lang="en-US" sz="3200" b="1" dirty="0"/>
              <a:t>!</a:t>
            </a:r>
            <a:r>
              <a:rPr lang="lt-LT" sz="3200" b="1" dirty="0"/>
              <a:t>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BD2D8-2041-48FB-98AF-843F74149116}"/>
              </a:ext>
            </a:extLst>
          </p:cNvPr>
          <p:cNvSpPr txBox="1"/>
          <p:nvPr/>
        </p:nvSpPr>
        <p:spPr>
          <a:xfrm>
            <a:off x="1502953" y="1951672"/>
            <a:ext cx="9411124" cy="1572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  <a:p>
            <a:pPr>
              <a:lnSpc>
                <a:spcPct val="150000"/>
              </a:lnSpc>
            </a:pPr>
            <a:r>
              <a:rPr lang="lt-LT" dirty="0"/>
              <a:t>Lietuvos suaugusiųjų švietimo asociacija kviečia švietimo, kultūros ir meno, verslo įstaigas, institucijas, organizacijas ir visus suaugusiuosius susitikti ir mokytis kartu – 21-ojoje suaugusiųjų mokymosi savaitėje. </a:t>
            </a:r>
          </a:p>
        </p:txBody>
      </p:sp>
      <p:pic>
        <p:nvPicPr>
          <p:cNvPr id="1026" name="Picture 2" descr="Lietuvos Suaugusiųjų Švietimo Asociacija">
            <a:extLst>
              <a:ext uri="{FF2B5EF4-FFF2-40B4-BE49-F238E27FC236}">
                <a16:creationId xmlns:a16="http://schemas.microsoft.com/office/drawing/2014/main" id="{D2AF177B-18C2-4360-94BA-24F7D8666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2" y="326154"/>
            <a:ext cx="1524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178328-A76D-4CAB-8F56-D09FC14F33A8}"/>
              </a:ext>
            </a:extLst>
          </p:cNvPr>
          <p:cNvSpPr txBox="1"/>
          <p:nvPr/>
        </p:nvSpPr>
        <p:spPr>
          <a:xfrm>
            <a:off x="1444230" y="2952925"/>
            <a:ext cx="61533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  <a:p>
            <a:endParaRPr lang="lt-LT" dirty="0"/>
          </a:p>
          <a:p>
            <a:r>
              <a:rPr lang="lt-LT" dirty="0"/>
              <a:t>Laikas : 2020 m. lapkričio 14 – 22 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005A3-3669-49AD-9852-B1A5EF92B973}"/>
              </a:ext>
            </a:extLst>
          </p:cNvPr>
          <p:cNvSpPr txBox="1"/>
          <p:nvPr/>
        </p:nvSpPr>
        <p:spPr>
          <a:xfrm>
            <a:off x="1473591" y="519880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>
                <a:hlinkClick r:id="rId4"/>
              </a:rPr>
              <a:t>http://www.lssa.smm.lt/lt/</a:t>
            </a:r>
            <a:endParaRPr lang="lt-L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A9F07C-1AF4-46B3-9960-CC3280C6F4F8}"/>
              </a:ext>
            </a:extLst>
          </p:cNvPr>
          <p:cNvSpPr txBox="1"/>
          <p:nvPr/>
        </p:nvSpPr>
        <p:spPr>
          <a:xfrm>
            <a:off x="1444230" y="4327665"/>
            <a:ext cx="9469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i="1" dirty="0"/>
              <a:t>21-osios Mokymosi savaitės idėja – atkreipti dėmesį į </a:t>
            </a:r>
            <a:r>
              <a:rPr lang="lt-LT" i="1" dirty="0" err="1"/>
              <a:t>andragogo</a:t>
            </a:r>
            <a:r>
              <a:rPr lang="lt-LT" i="1" dirty="0"/>
              <a:t> ir bendruomenės bendradarbiavimą mokymosi sėkmei patirti. </a:t>
            </a:r>
          </a:p>
        </p:txBody>
      </p:sp>
    </p:spTree>
    <p:extLst>
      <p:ext uri="{BB962C8B-B14F-4D97-AF65-F5344CB8AC3E}">
        <p14:creationId xmlns:p14="http://schemas.microsoft.com/office/powerpoint/2010/main" val="1113987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7E57A4B9-98BE-4B8E-82A5-6BB0EB667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EBB9B-52EC-48BF-96B8-CDA3E2EB3634}"/>
              </a:ext>
            </a:extLst>
          </p:cNvPr>
          <p:cNvSpPr txBox="1"/>
          <p:nvPr/>
        </p:nvSpPr>
        <p:spPr>
          <a:xfrm>
            <a:off x="1048624" y="1168988"/>
            <a:ext cx="1068044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3200" b="1" dirty="0"/>
          </a:p>
          <a:p>
            <a:endParaRPr lang="lt-LT" sz="3200" b="1" dirty="0"/>
          </a:p>
          <a:p>
            <a:pPr algn="ctr"/>
            <a:r>
              <a:rPr lang="lt-LT" sz="3600" dirty="0"/>
              <a:t>Nacionalinės suaugusiųjų mokymosi savaitės organizavimas Telšių rajone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091C1E3-478B-40C3-AB79-449DFC5CC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092" y="238541"/>
            <a:ext cx="976466" cy="1355367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B572B3D-BEBE-4156-9BC5-4A8399E0F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842" y="4881646"/>
            <a:ext cx="7315200" cy="1028700"/>
          </a:xfrm>
          <a:prstGeom prst="rect">
            <a:avLst/>
          </a:prstGeom>
        </p:spPr>
      </p:pic>
      <p:pic>
        <p:nvPicPr>
          <p:cNvPr id="8" name="Picture 2" descr="Lietuvos Suaugusiųjų Švietimo Asociacija">
            <a:extLst>
              <a:ext uri="{FF2B5EF4-FFF2-40B4-BE49-F238E27FC236}">
                <a16:creationId xmlns:a16="http://schemas.microsoft.com/office/drawing/2014/main" id="{7D211493-4B95-4461-B600-C4EA68399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2" y="326154"/>
            <a:ext cx="1524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642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0EBF672-C215-48C1-9A7C-F7C45531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pic>
        <p:nvPicPr>
          <p:cNvPr id="12" name="Picture 2" descr="C:\Users\Nijolė\Desktop\keliaukim2019_telšiai.jpg">
            <a:extLst>
              <a:ext uri="{FF2B5EF4-FFF2-40B4-BE49-F238E27FC236}">
                <a16:creationId xmlns:a16="http://schemas.microsoft.com/office/drawing/2014/main" id="{1F84E2AA-B303-4335-8FA3-0798EE04F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20" y="194290"/>
            <a:ext cx="9131808" cy="646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23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8C6CEA3-99E1-456F-91A7-DEBF4E28C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6" y="129748"/>
            <a:ext cx="11736401" cy="6598503"/>
          </a:xfrm>
          <a:prstGeom prst="rect">
            <a:avLst/>
          </a:prstGeom>
        </p:spPr>
      </p:pic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314D896-A7DA-46E2-BEA7-02BF1F51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976F8-5EC5-4EE4-B862-8CDC56D2D685}" type="datetime1">
              <a:rPr lang="lt-LT" smtClean="0"/>
              <a:t>2020-09-30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0F5E07B-C114-4EBB-894E-3D58D6495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1302482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B219F04-5AA6-4F6A-9F45-DF3BE15D9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9" y="134521"/>
            <a:ext cx="11719421" cy="6588957"/>
          </a:xfrm>
          <a:prstGeom prst="rect">
            <a:avLst/>
          </a:prstGeom>
        </p:spPr>
      </p:pic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86DDB43F-8F64-463C-AC1A-6FE9C933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D6DDD-1050-4B94-B76C-DD4374B4F556}" type="datetime1">
              <a:rPr lang="lt-LT" smtClean="0"/>
              <a:t>2020-09-30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EDE49A53-5FAC-4A72-8A8A-997B8D67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</p:spTree>
    <p:extLst>
      <p:ext uri="{BB962C8B-B14F-4D97-AF65-F5344CB8AC3E}">
        <p14:creationId xmlns:p14="http://schemas.microsoft.com/office/powerpoint/2010/main" val="2167485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C8757DD-3078-4542-A500-76C76B33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Telšių švietimo centras 2020-09-29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968EB-6B44-4E67-843C-3FD729ED0F9B}"/>
              </a:ext>
            </a:extLst>
          </p:cNvPr>
          <p:cNvSpPr txBox="1"/>
          <p:nvPr/>
        </p:nvSpPr>
        <p:spPr>
          <a:xfrm>
            <a:off x="604007" y="511119"/>
            <a:ext cx="9966121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  <a:p>
            <a:r>
              <a:rPr lang="lt-LT" sz="2800" b="1" dirty="0">
                <a:solidFill>
                  <a:schemeClr val="accent2">
                    <a:lumMod val="75000"/>
                  </a:schemeClr>
                </a:solidFill>
              </a:rPr>
              <a:t>Kviečiame Telšių suaugusiųjų </a:t>
            </a:r>
            <a:r>
              <a:rPr lang="lt-LT" sz="2800" b="1" dirty="0" err="1">
                <a:solidFill>
                  <a:schemeClr val="accent2">
                    <a:lumMod val="75000"/>
                  </a:schemeClr>
                </a:solidFill>
              </a:rPr>
              <a:t>andragogus</a:t>
            </a:r>
            <a:r>
              <a:rPr lang="lt-LT" sz="2800" b="1" dirty="0">
                <a:solidFill>
                  <a:schemeClr val="accent2">
                    <a:lumMod val="75000"/>
                  </a:schemeClr>
                </a:solidFill>
              </a:rPr>
              <a:t> ir jų besimokančiuosius aktyviai įsijungti į Mokymosi savaitės judėjimą! </a:t>
            </a:r>
          </a:p>
          <a:p>
            <a:endParaRPr lang="lt-LT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dirty="0"/>
          </a:p>
          <a:p>
            <a:r>
              <a:rPr lang="lt-LT" sz="2000" b="1" dirty="0"/>
              <a:t>Pagrindiniai 2020 m. Mokymosi savaitės tikslai: </a:t>
            </a:r>
          </a:p>
          <a:p>
            <a:endParaRPr lang="lt-LT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atskleisti mokymosi kartu džiaugsmą,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sutelkti įvairias mokymosi bendruomenes,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skatinti </a:t>
            </a:r>
            <a:r>
              <a:rPr lang="lt-LT" sz="2000" dirty="0" err="1"/>
              <a:t>andragogų</a:t>
            </a:r>
            <a:r>
              <a:rPr lang="lt-LT" sz="2000" dirty="0"/>
              <a:t> motyvaciją dirbti kūrybiškai,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apmąstyti, kaip galima pasiekti geresnių suaugusiųjų mokymosi rezultatų,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parodyti suaugusiųjų mokymosi galimybes įvairių socialinių sluoksnių žmonėms,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didinti jų dalyvavimą mokymesi.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dirty="0"/>
          </a:p>
          <a:p>
            <a:r>
              <a:rPr lang="lt-LT" dirty="0"/>
              <a:t> </a:t>
            </a:r>
          </a:p>
          <a:p>
            <a:endParaRPr lang="lt-LT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43A0728-D8BE-494B-ABA5-68AE9BF04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97" y="5212967"/>
            <a:ext cx="5082406" cy="101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1636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1396</Words>
  <Application>Microsoft Office PowerPoint</Application>
  <PresentationFormat>Plačiaekranė</PresentationFormat>
  <Paragraphs>307</Paragraphs>
  <Slides>30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Roboto</vt:lpstr>
      <vt:lpstr>Times New Roman</vt:lpstr>
      <vt:lpstr>Wingdings</vt:lpstr>
      <vt:lpstr>„Office“ tema</vt:lpstr>
      <vt:lpstr> NEFORMALIOJO SUAUGUSIŲJŲ ŠVIETIMO IR TĘSTINIO MOKYMOSI VYKDYMAS TELŠIŲ RAJONO SAVIVALDYBĖJE   </vt:lpstr>
      <vt:lpstr>Pasitarimo programa:</vt:lpstr>
      <vt:lpstr> Neformaliojo suaugusiųjų švietimo ir tęstinio mokymosi veiksmų plano įgyvendinimas Telšių r. savivaldybėje 2020-2022 m. </vt:lpstr>
      <vt:lpstr>Ką turime, galime ir norime nuveikti dar šiais metais?</vt:lpstr>
      <vt:lpstr>„PowerPoint“ pateiktis</vt:lpstr>
      <vt:lpstr>     Skaitmeninės technologijos suaugusiųjų švietime: iššūkiai ir galimybės     </vt:lpstr>
      <vt:lpstr>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NEFORMALIOJO SUAUGUSIŲJŲ ŠVIETIMO IR TĘSTINIO MOKYMOSI VYKDYMAS TELŠIŲ RAJONO SAVIVALDYBĖJE</dc:title>
  <dc:creator>TSC_03</dc:creator>
  <cp:lastModifiedBy>TSC_03</cp:lastModifiedBy>
  <cp:revision>53</cp:revision>
  <dcterms:created xsi:type="dcterms:W3CDTF">2020-09-28T08:38:30Z</dcterms:created>
  <dcterms:modified xsi:type="dcterms:W3CDTF">2020-09-30T11:34:50Z</dcterms:modified>
</cp:coreProperties>
</file>